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90" r:id="rId6"/>
    <p:sldId id="291" r:id="rId7"/>
    <p:sldId id="292" r:id="rId8"/>
    <p:sldId id="295" r:id="rId9"/>
    <p:sldId id="294" r:id="rId10"/>
    <p:sldId id="298" r:id="rId11"/>
    <p:sldId id="296" r:id="rId12"/>
    <p:sldId id="297" r:id="rId13"/>
    <p:sldId id="301" r:id="rId14"/>
    <p:sldId id="300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13D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CB91F-589B-43E6-BAAE-85579A109F48}" v="880" dt="2019-05-16T19:38:08.960"/>
    <p1510:client id="{5A236113-EB82-4FAB-8989-9327A379ABBD}" v="578" dt="2019-05-16T19:34:37.163"/>
    <p1510:client id="{EF839B35-F114-4C60-A179-DF5B6A2302D3}" v="286" dt="2019-05-16T19:20:21.645"/>
    <p1510:client id="{6BCE3F4E-BBAC-4314-9050-94CA075F0816}" v="8" dt="2019-05-16T19:16:17.526"/>
    <p1510:client id="{B997F71D-6330-4FDE-BBC1-2CC3EA84F53D}" v="218" dt="2019-05-16T19:31:15.334"/>
    <p1510:client id="{C74580D3-B260-429F-B24A-203586E3EAC4}" v="433" dt="2019-05-16T21:29:27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12" autoAdjust="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282E7-0CD3-4434-A8C4-A156B312402F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09694-5B57-4EC1-B65A-477C9BFFE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763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694-5B57-4EC1-B65A-477C9BFFE8B1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20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694-5B57-4EC1-B65A-477C9BFFE8B1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419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587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146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187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823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48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566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608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448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368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555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757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BB825-2C6D-4E04-B10C-6EFCFB958293}" type="datetimeFigureOut">
              <a:rPr lang="es-CO" smtClean="0"/>
              <a:t>20/04/2022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C67F-486E-490B-9627-CE1998A531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666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ustanciasquimicas.uniandes.edu.co/index.php/2-principal/29-legislacion-de-seguridad-quimica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minjusticia.gov.co/Portals/0/CCITE/Resoluci&#243;n%200001%20del%208%20de%20Enero%20de%202015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minjusticia.gov.co/Portals/0/CCITE/Resolucion%200484%20del%204%20de%20julio%20de%202017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justicia.gov.co/Portals/0/CCITE/Gu&#237;a%20usuario%20empresa%20V2.pdf" TargetMode="External"/><Relationship Id="rId2" Type="http://schemas.openxmlformats.org/officeDocument/2006/relationships/hyperlink" Target="https://onac.org.co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hyperlink" Target="mailto:diran.Sicoq@polic&#237;a.gov.co" TargetMode="External"/><Relationship Id="rId4" Type="http://schemas.openxmlformats.org/officeDocument/2006/relationships/hyperlink" Target="http://www.minjusticia.gov.co/Portals/0/CCITE/Gu&#237;a%20de%20Registro%20de%20movimientos%20en%20SICOQ.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diran.Sicoq@polic&#237;a.gov.co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justicia.gov.co/Portals/0/CCITE/Decreto%200585%2002%20de%20abril%20de%202018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8436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/>
          <p:cNvSpPr/>
          <p:nvPr/>
        </p:nvSpPr>
        <p:spPr>
          <a:xfrm>
            <a:off x="0" y="2783258"/>
            <a:ext cx="12192000" cy="27700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CuadroTexto 14"/>
          <p:cNvSpPr txBox="1"/>
          <p:nvPr/>
        </p:nvSpPr>
        <p:spPr>
          <a:xfrm>
            <a:off x="1" y="2720589"/>
            <a:ext cx="12060590" cy="338554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defRPr/>
            </a:pPr>
            <a:r>
              <a:rPr lang="es-CO" sz="5400" b="1" dirty="0"/>
              <a:t>MANEJO Y REPORTE DE SUSTANCIAS CONTROLADAS POR SUCURSALES</a:t>
            </a:r>
          </a:p>
          <a:p>
            <a:pPr algn="ctr">
              <a:defRPr/>
            </a:pPr>
            <a:r>
              <a:rPr lang="es-CO" sz="5400" b="1" dirty="0"/>
              <a:t>LINEAMIENTOS Y RESPONSABILIDADES</a:t>
            </a:r>
          </a:p>
          <a:p>
            <a:pPr algn="r"/>
            <a:r>
              <a:rPr lang="es-CO" sz="1600" b="1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CO" sz="6000" b="1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s-ES" sz="3600" dirty="0">
                <a:solidFill>
                  <a:srgbClr val="1E3996"/>
                </a:solidFill>
              </a:rPr>
              <a:t>Bogotá, 2022</a:t>
            </a:r>
            <a:endParaRPr lang="es-ES" sz="3600" dirty="0">
              <a:solidFill>
                <a:srgbClr val="1E3996"/>
              </a:solidFill>
              <a:cs typeface="Calibri"/>
            </a:endParaRPr>
          </a:p>
        </p:txBody>
      </p:sp>
      <p:pic>
        <p:nvPicPr>
          <p:cNvPr id="6" name="Imagen 5" descr="cid:image001.jpg@01D70534.EC1CD5F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4" y="26519"/>
            <a:ext cx="1663507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582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" y="0"/>
            <a:ext cx="12192000" cy="68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950820" y="97387"/>
            <a:ext cx="4241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CO" sz="2800" b="1" dirty="0">
                <a:ln>
                  <a:solidFill>
                    <a:srgbClr val="5B9BD5">
                      <a:lumMod val="75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effectLst>
                  <a:glow rad="63500">
                    <a:srgbClr val="A5A5A5">
                      <a:satMod val="175000"/>
                      <a:alpha val="40000"/>
                    </a:srgbClr>
                  </a:glow>
                  <a:reflection blurRad="6350" stA="55000" endA="300" endPos="45500" dir="5400000" sy="-100000" algn="bl" rotWithShape="0"/>
                </a:effectLst>
              </a:rPr>
              <a:t>Autorización extraordinaria</a:t>
            </a:r>
          </a:p>
        </p:txBody>
      </p:sp>
      <p:pic>
        <p:nvPicPr>
          <p:cNvPr id="25" name="Imagen 24" descr="cid:image001.jpg@01D70534.EC1CD5F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4" y="26520"/>
            <a:ext cx="1473937" cy="594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4"/>
          <a:srcRect l="4694" t="15248" r="8117" b="6012"/>
          <a:stretch/>
        </p:blipFill>
        <p:spPr>
          <a:xfrm>
            <a:off x="1421819" y="779550"/>
            <a:ext cx="9174219" cy="52554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9" name="CuadroTexto 28"/>
          <p:cNvSpPr txBox="1"/>
          <p:nvPr/>
        </p:nvSpPr>
        <p:spPr>
          <a:xfrm>
            <a:off x="329615" y="6034979"/>
            <a:ext cx="10634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Enlace Programa de Seguridad Química Uniandes.</a:t>
            </a:r>
          </a:p>
          <a:p>
            <a:r>
              <a:rPr lang="es-CO" sz="1600" dirty="0">
                <a:solidFill>
                  <a:schemeClr val="bg1"/>
                </a:solidFill>
                <a:hlinkClick r:id="rId5"/>
              </a:rPr>
              <a:t>https://sustanciasquimicas.uniandes.edu.co/index.php/2-principal/29-legislacion-de-seguridad-quimica</a:t>
            </a:r>
            <a:endParaRPr lang="es-CO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85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8436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/>
          <p:cNvSpPr/>
          <p:nvPr/>
        </p:nvSpPr>
        <p:spPr>
          <a:xfrm>
            <a:off x="0" y="2783258"/>
            <a:ext cx="12192000" cy="27700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65705" y="2408355"/>
            <a:ext cx="12060590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br>
              <a:rPr lang="es-CO" sz="60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1600" b="1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CO" sz="6600" b="1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</a:p>
        </p:txBody>
      </p:sp>
      <p:pic>
        <p:nvPicPr>
          <p:cNvPr id="9" name="Imagen 8" descr="cid:image001.jpg@01D70534.EC1CD5F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5" y="26520"/>
            <a:ext cx="1429332" cy="720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824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" y="0"/>
            <a:ext cx="12192000" cy="68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114411" y="97387"/>
            <a:ext cx="4077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CO" sz="2800" b="1" dirty="0">
                <a:ln>
                  <a:solidFill>
                    <a:srgbClr val="5B9BD5">
                      <a:lumMod val="75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effectLst>
                  <a:glow rad="63500">
                    <a:srgbClr val="A5A5A5">
                      <a:satMod val="175000"/>
                      <a:alpha val="40000"/>
                    </a:srgbClr>
                  </a:glow>
                  <a:reflection blurRad="6350" stA="55000" endA="300" endPos="45500" dir="5400000" sy="-100000" algn="bl" rotWithShape="0"/>
                </a:effectLst>
              </a:rPr>
              <a:t>Normatividad y aplicación</a:t>
            </a:r>
          </a:p>
        </p:txBody>
      </p:sp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4908081" y="909183"/>
            <a:ext cx="2944201" cy="59179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Manejo de Prod y Sustancias Químicas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 de texto 2"/>
          <p:cNvSpPr txBox="1">
            <a:spLocks noChangeArrowheads="1"/>
          </p:cNvSpPr>
          <p:nvPr/>
        </p:nvSpPr>
        <p:spPr bwMode="auto">
          <a:xfrm>
            <a:off x="5362213" y="1618195"/>
            <a:ext cx="2042463" cy="29410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Resolución 001 de 2015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 de texto 2"/>
          <p:cNvSpPr txBox="1">
            <a:spLocks noChangeArrowheads="1"/>
          </p:cNvSpPr>
          <p:nvPr/>
        </p:nvSpPr>
        <p:spPr bwMode="auto">
          <a:xfrm>
            <a:off x="4652478" y="2165589"/>
            <a:ext cx="3461933" cy="7277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Establece normas sobre el control de sustancias y productos que pudieran utilizarse en la fabricación de drogas ilícitas</a:t>
            </a:r>
          </a:p>
        </p:txBody>
      </p:sp>
      <p:sp>
        <p:nvSpPr>
          <p:cNvPr id="14" name="Cuadro de texto 2"/>
          <p:cNvSpPr txBox="1">
            <a:spLocks noChangeArrowheads="1"/>
          </p:cNvSpPr>
          <p:nvPr/>
        </p:nvSpPr>
        <p:spPr bwMode="auto">
          <a:xfrm>
            <a:off x="4652477" y="3268949"/>
            <a:ext cx="3461933" cy="76845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Concepto Técnico: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Define </a:t>
            </a: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Pertinencia de control sobre Productos o mezcla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6672192" y="2954865"/>
            <a:ext cx="628650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Contiene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2239347" y="3279279"/>
            <a:ext cx="1718841" cy="93424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Cupo: </a:t>
            </a:r>
            <a:endParaRPr lang="es-CO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Cant. prod y/o sustancia autorizado</a:t>
            </a:r>
          </a:p>
        </p:txBody>
      </p:sp>
      <p:sp>
        <p:nvSpPr>
          <p:cNvPr id="19" name="Cuadro de texto 2"/>
          <p:cNvSpPr txBox="1">
            <a:spLocks noChangeArrowheads="1"/>
          </p:cNvSpPr>
          <p:nvPr/>
        </p:nvSpPr>
        <p:spPr bwMode="auto">
          <a:xfrm>
            <a:off x="3666000" y="4648482"/>
            <a:ext cx="1651925" cy="9709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Dilución: Disminución de concentración en agua</a:t>
            </a:r>
          </a:p>
        </p:txBody>
      </p:sp>
      <p:sp>
        <p:nvSpPr>
          <p:cNvPr id="20" name="Cuadro de texto 2"/>
          <p:cNvSpPr txBox="1">
            <a:spLocks noChangeArrowheads="1"/>
          </p:cNvSpPr>
          <p:nvPr/>
        </p:nvSpPr>
        <p:spPr bwMode="auto">
          <a:xfrm>
            <a:off x="5741205" y="4656896"/>
            <a:ext cx="1282807" cy="9048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Mezcla: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Combinación de sustancias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uadro de texto 2"/>
          <p:cNvSpPr txBox="1">
            <a:spLocks noChangeArrowheads="1"/>
          </p:cNvSpPr>
          <p:nvPr/>
        </p:nvSpPr>
        <p:spPr bwMode="auto">
          <a:xfrm>
            <a:off x="937110" y="3405698"/>
            <a:ext cx="1034840" cy="6173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es acumulable</a:t>
            </a:r>
          </a:p>
        </p:txBody>
      </p:sp>
      <p:sp>
        <p:nvSpPr>
          <p:cNvPr id="23" name="Cuadro de texto 2"/>
          <p:cNvSpPr txBox="1">
            <a:spLocks noChangeArrowheads="1"/>
          </p:cNvSpPr>
          <p:nvPr/>
        </p:nvSpPr>
        <p:spPr bwMode="auto">
          <a:xfrm>
            <a:off x="7520875" y="5914328"/>
            <a:ext cx="1523309" cy="7279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Altera características físicas</a:t>
            </a:r>
          </a:p>
        </p:txBody>
      </p:sp>
      <p:cxnSp>
        <p:nvCxnSpPr>
          <p:cNvPr id="33" name="Conector recto 32"/>
          <p:cNvCxnSpPr/>
          <p:nvPr/>
        </p:nvCxnSpPr>
        <p:spPr>
          <a:xfrm flipV="1">
            <a:off x="4497073" y="4382429"/>
            <a:ext cx="3922098" cy="125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endCxn id="19" idx="0"/>
          </p:cNvCxnSpPr>
          <p:nvPr/>
        </p:nvCxnSpPr>
        <p:spPr>
          <a:xfrm>
            <a:off x="4491962" y="4394974"/>
            <a:ext cx="1" cy="253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endCxn id="20" idx="0"/>
          </p:cNvCxnSpPr>
          <p:nvPr/>
        </p:nvCxnSpPr>
        <p:spPr>
          <a:xfrm>
            <a:off x="6380180" y="4394974"/>
            <a:ext cx="2429" cy="261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8419171" y="4394974"/>
            <a:ext cx="0" cy="253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/>
          <p:cNvCxnSpPr>
            <a:stCxn id="12" idx="2"/>
            <a:endCxn id="13" idx="0"/>
          </p:cNvCxnSpPr>
          <p:nvPr/>
        </p:nvCxnSpPr>
        <p:spPr>
          <a:xfrm>
            <a:off x="6383445" y="1912297"/>
            <a:ext cx="0" cy="253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/>
          <p:cNvCxnSpPr>
            <a:endCxn id="12" idx="0"/>
          </p:cNvCxnSpPr>
          <p:nvPr/>
        </p:nvCxnSpPr>
        <p:spPr>
          <a:xfrm>
            <a:off x="6383445" y="1497013"/>
            <a:ext cx="0" cy="1211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8419171" y="5466653"/>
            <a:ext cx="1394" cy="447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Cuadro de texto 2"/>
          <p:cNvSpPr txBox="1">
            <a:spLocks noChangeArrowheads="1"/>
          </p:cNvSpPr>
          <p:nvPr/>
        </p:nvSpPr>
        <p:spPr bwMode="auto">
          <a:xfrm>
            <a:off x="7447292" y="4676775"/>
            <a:ext cx="1670477" cy="8849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Producto Químico: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Interacción de dos o más componentes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60" name="Conector recto 59"/>
          <p:cNvCxnSpPr>
            <a:stCxn id="18" idx="3"/>
          </p:cNvCxnSpPr>
          <p:nvPr/>
        </p:nvCxnSpPr>
        <p:spPr>
          <a:xfrm>
            <a:off x="3958188" y="3746400"/>
            <a:ext cx="6396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Cuadro de texto 2"/>
          <p:cNvSpPr txBox="1">
            <a:spLocks noChangeArrowheads="1"/>
          </p:cNvSpPr>
          <p:nvPr/>
        </p:nvSpPr>
        <p:spPr bwMode="auto">
          <a:xfrm>
            <a:off x="6458122" y="4049949"/>
            <a:ext cx="745566" cy="19251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Aplicado a 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9" name="Conector recto 68"/>
          <p:cNvCxnSpPr>
            <a:endCxn id="18" idx="1"/>
          </p:cNvCxnSpPr>
          <p:nvPr/>
        </p:nvCxnSpPr>
        <p:spPr>
          <a:xfrm flipV="1">
            <a:off x="1960971" y="3746400"/>
            <a:ext cx="278376" cy="3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Cuadro de texto 2"/>
          <p:cNvSpPr txBox="1">
            <a:spLocks noChangeArrowheads="1"/>
          </p:cNvSpPr>
          <p:nvPr/>
        </p:nvSpPr>
        <p:spPr bwMode="auto">
          <a:xfrm>
            <a:off x="4025777" y="3440107"/>
            <a:ext cx="522795" cy="2363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Otorga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ector recto 88"/>
          <p:cNvCxnSpPr>
            <a:endCxn id="14" idx="0"/>
          </p:cNvCxnSpPr>
          <p:nvPr/>
        </p:nvCxnSpPr>
        <p:spPr>
          <a:xfrm>
            <a:off x="6380180" y="2856225"/>
            <a:ext cx="3264" cy="4127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6380180" y="4037404"/>
            <a:ext cx="0" cy="3620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Cuadro de texto 2"/>
          <p:cNvSpPr txBox="1">
            <a:spLocks noChangeArrowheads="1"/>
          </p:cNvSpPr>
          <p:nvPr/>
        </p:nvSpPr>
        <p:spPr bwMode="auto">
          <a:xfrm>
            <a:off x="1267505" y="4587675"/>
            <a:ext cx="2144406" cy="49728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Necesidad solicitante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Comportamiento administrativo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técnica pertinente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Cuadro de texto 2"/>
          <p:cNvSpPr txBox="1">
            <a:spLocks noChangeArrowheads="1"/>
          </p:cNvSpPr>
          <p:nvPr/>
        </p:nvSpPr>
        <p:spPr bwMode="auto">
          <a:xfrm>
            <a:off x="2462692" y="4299869"/>
            <a:ext cx="1092827" cy="19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determina por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6" name="Conector recto 95"/>
          <p:cNvCxnSpPr/>
          <p:nvPr/>
        </p:nvCxnSpPr>
        <p:spPr>
          <a:xfrm>
            <a:off x="2339708" y="4201381"/>
            <a:ext cx="0" cy="3620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272488" y="6052595"/>
            <a:ext cx="61076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-Resolución 001 de 2015</a:t>
            </a:r>
          </a:p>
          <a:p>
            <a:r>
              <a:rPr lang="es-CO" sz="1200" dirty="0">
                <a:hlinkClick r:id="rId2"/>
              </a:rPr>
              <a:t>http://www.minjusticia.gov.co/</a:t>
            </a:r>
            <a:r>
              <a:rPr lang="es-CO" sz="1200" dirty="0" err="1">
                <a:hlinkClick r:id="rId2"/>
              </a:rPr>
              <a:t>Portals</a:t>
            </a:r>
            <a:r>
              <a:rPr lang="es-CO" sz="1200" dirty="0">
                <a:hlinkClick r:id="rId2"/>
              </a:rPr>
              <a:t>/0/CCITE/Resolución%200001%20del%208%20de%20Enero%20de%202015.pdf</a:t>
            </a:r>
            <a:r>
              <a:rPr lang="es-CO" sz="1200" dirty="0"/>
              <a:t> </a:t>
            </a:r>
          </a:p>
          <a:p>
            <a:endParaRPr lang="es-CO" sz="1200" dirty="0"/>
          </a:p>
        </p:txBody>
      </p:sp>
      <p:pic>
        <p:nvPicPr>
          <p:cNvPr id="38" name="Imagen 37" descr="cid:image001.jpg@01D70534.EC1CD5F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4" y="26520"/>
            <a:ext cx="1473937" cy="594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159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" y="0"/>
            <a:ext cx="12192000" cy="68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370956" y="77367"/>
            <a:ext cx="4821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CO" sz="2800" b="1" dirty="0">
                <a:ln>
                  <a:solidFill>
                    <a:srgbClr val="5B9BD5">
                      <a:lumMod val="75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effectLst>
                  <a:glow rad="63500">
                    <a:srgbClr val="A5A5A5">
                      <a:satMod val="175000"/>
                      <a:alpha val="40000"/>
                    </a:srgbClr>
                  </a:glow>
                  <a:reflection blurRad="6350" stA="55000" endA="300" endPos="45500" dir="5400000" sy="-100000" algn="bl" rotWithShape="0"/>
                </a:effectLst>
              </a:rPr>
              <a:t>Entidad competente de control</a:t>
            </a:r>
          </a:p>
        </p:txBody>
      </p:sp>
      <p:sp>
        <p:nvSpPr>
          <p:cNvPr id="29" name="Cuadro de texto 2"/>
          <p:cNvSpPr txBox="1">
            <a:spLocks noChangeArrowheads="1"/>
          </p:cNvSpPr>
          <p:nvPr/>
        </p:nvSpPr>
        <p:spPr bwMode="auto">
          <a:xfrm>
            <a:off x="1643925" y="1030185"/>
            <a:ext cx="2042463" cy="29410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Resolución 001 de 2015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Cuadro de texto 2"/>
          <p:cNvSpPr txBox="1">
            <a:spLocks noChangeArrowheads="1"/>
          </p:cNvSpPr>
          <p:nvPr/>
        </p:nvSpPr>
        <p:spPr bwMode="auto">
          <a:xfrm>
            <a:off x="882414" y="1835415"/>
            <a:ext cx="3412344" cy="6216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Ministerio de Justicia  y del Derecho – Consejo Nacional de Estupefacientes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Cuadro de texto 2"/>
          <p:cNvSpPr txBox="1">
            <a:spLocks noChangeArrowheads="1"/>
          </p:cNvSpPr>
          <p:nvPr/>
        </p:nvSpPr>
        <p:spPr bwMode="auto">
          <a:xfrm>
            <a:off x="1129794" y="2863937"/>
            <a:ext cx="3063565" cy="366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Aplicación en todo el territorio nacional</a:t>
            </a:r>
          </a:p>
        </p:txBody>
      </p:sp>
      <p:sp>
        <p:nvSpPr>
          <p:cNvPr id="32" name="Cuadro de texto 2"/>
          <p:cNvSpPr txBox="1">
            <a:spLocks noChangeArrowheads="1"/>
          </p:cNvSpPr>
          <p:nvPr/>
        </p:nvSpPr>
        <p:spPr bwMode="auto">
          <a:xfrm>
            <a:off x="186225" y="3953295"/>
            <a:ext cx="1129061" cy="2774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Importación</a:t>
            </a:r>
          </a:p>
        </p:txBody>
      </p:sp>
      <p:sp>
        <p:nvSpPr>
          <p:cNvPr id="38" name="Cuadro de texto 2"/>
          <p:cNvSpPr txBox="1">
            <a:spLocks noChangeArrowheads="1"/>
          </p:cNvSpPr>
          <p:nvPr/>
        </p:nvSpPr>
        <p:spPr bwMode="auto">
          <a:xfrm>
            <a:off x="1342531" y="3507701"/>
            <a:ext cx="2435578" cy="263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Actividades Objeto de Control</a:t>
            </a:r>
          </a:p>
        </p:txBody>
      </p:sp>
      <p:sp>
        <p:nvSpPr>
          <p:cNvPr id="40" name="Cuadro de texto 2"/>
          <p:cNvSpPr txBox="1">
            <a:spLocks noChangeArrowheads="1"/>
          </p:cNvSpPr>
          <p:nvPr/>
        </p:nvSpPr>
        <p:spPr bwMode="auto">
          <a:xfrm>
            <a:off x="4038738" y="3957549"/>
            <a:ext cx="1163791" cy="3381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Producción</a:t>
            </a:r>
          </a:p>
        </p:txBody>
      </p:sp>
      <p:sp>
        <p:nvSpPr>
          <p:cNvPr id="41" name="Cuadro de texto 2"/>
          <p:cNvSpPr txBox="1">
            <a:spLocks noChangeArrowheads="1"/>
          </p:cNvSpPr>
          <p:nvPr/>
        </p:nvSpPr>
        <p:spPr bwMode="auto">
          <a:xfrm>
            <a:off x="498581" y="4417820"/>
            <a:ext cx="1480906" cy="3471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Almacenamiento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Cuadro de texto 2"/>
          <p:cNvSpPr txBox="1">
            <a:spLocks noChangeArrowheads="1"/>
          </p:cNvSpPr>
          <p:nvPr/>
        </p:nvSpPr>
        <p:spPr bwMode="auto">
          <a:xfrm>
            <a:off x="2088320" y="4419644"/>
            <a:ext cx="834565" cy="309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Compra</a:t>
            </a:r>
          </a:p>
        </p:txBody>
      </p:sp>
      <p:sp>
        <p:nvSpPr>
          <p:cNvPr id="43" name="Cuadro de texto 2"/>
          <p:cNvSpPr txBox="1">
            <a:spLocks noChangeArrowheads="1"/>
          </p:cNvSpPr>
          <p:nvPr/>
        </p:nvSpPr>
        <p:spPr bwMode="auto">
          <a:xfrm>
            <a:off x="2983303" y="4417820"/>
            <a:ext cx="887800" cy="321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Consumo</a:t>
            </a:r>
          </a:p>
        </p:txBody>
      </p:sp>
      <p:sp>
        <p:nvSpPr>
          <p:cNvPr id="44" name="Cuadro de texto 2"/>
          <p:cNvSpPr txBox="1">
            <a:spLocks noChangeArrowheads="1"/>
          </p:cNvSpPr>
          <p:nvPr/>
        </p:nvSpPr>
        <p:spPr bwMode="auto">
          <a:xfrm>
            <a:off x="3999787" y="4404440"/>
            <a:ext cx="1064941" cy="311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Distribución</a:t>
            </a:r>
          </a:p>
        </p:txBody>
      </p:sp>
      <p:sp>
        <p:nvSpPr>
          <p:cNvPr id="45" name="Cuadro de texto 2"/>
          <p:cNvSpPr txBox="1">
            <a:spLocks noChangeArrowheads="1"/>
          </p:cNvSpPr>
          <p:nvPr/>
        </p:nvSpPr>
        <p:spPr bwMode="auto">
          <a:xfrm>
            <a:off x="5093489" y="1885735"/>
            <a:ext cx="2425064" cy="5351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Sistema de PQR – Resolución 0484 de 2017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1784921" y="1485011"/>
            <a:ext cx="800100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Cuadro de texto 2"/>
          <p:cNvSpPr txBox="1">
            <a:spLocks noChangeArrowheads="1"/>
          </p:cNvSpPr>
          <p:nvPr/>
        </p:nvSpPr>
        <p:spPr bwMode="auto">
          <a:xfrm>
            <a:off x="5456035" y="1437766"/>
            <a:ext cx="800100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Cuadro de texto 2"/>
          <p:cNvSpPr txBox="1">
            <a:spLocks noChangeArrowheads="1"/>
          </p:cNvSpPr>
          <p:nvPr/>
        </p:nvSpPr>
        <p:spPr bwMode="auto">
          <a:xfrm>
            <a:off x="4294074" y="1829412"/>
            <a:ext cx="800100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Cuadro de texto 2"/>
          <p:cNvSpPr txBox="1">
            <a:spLocks noChangeArrowheads="1"/>
          </p:cNvSpPr>
          <p:nvPr/>
        </p:nvSpPr>
        <p:spPr bwMode="auto">
          <a:xfrm>
            <a:off x="4890776" y="2690383"/>
            <a:ext cx="2730718" cy="7544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Presencial o Canales de atención a usuarios (tel. 018000911170 – Bogotá 4443100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Cuadro de texto 2"/>
          <p:cNvSpPr txBox="1">
            <a:spLocks noChangeArrowheads="1"/>
          </p:cNvSpPr>
          <p:nvPr/>
        </p:nvSpPr>
        <p:spPr bwMode="auto">
          <a:xfrm>
            <a:off x="8096536" y="2372050"/>
            <a:ext cx="825392" cy="29357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Verbales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Cuadro de texto 2"/>
          <p:cNvSpPr txBox="1">
            <a:spLocks noChangeArrowheads="1"/>
          </p:cNvSpPr>
          <p:nvPr/>
        </p:nvSpPr>
        <p:spPr bwMode="auto">
          <a:xfrm>
            <a:off x="8089938" y="1736316"/>
            <a:ext cx="800100" cy="29666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Escritas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Cuadro de texto 2"/>
          <p:cNvSpPr txBox="1">
            <a:spLocks noChangeArrowheads="1"/>
          </p:cNvSpPr>
          <p:nvPr/>
        </p:nvSpPr>
        <p:spPr bwMode="auto">
          <a:xfrm>
            <a:off x="9460054" y="1934651"/>
            <a:ext cx="2015526" cy="4920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Pueden acompañarse de documentos soportes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Cuadro de texto 2"/>
          <p:cNvSpPr txBox="1">
            <a:spLocks noChangeArrowheads="1"/>
          </p:cNvSpPr>
          <p:nvPr/>
        </p:nvSpPr>
        <p:spPr bwMode="auto">
          <a:xfrm>
            <a:off x="8636583" y="2989557"/>
            <a:ext cx="2437928" cy="74246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Certificaciones de primera vez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Renovación certificación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Sustitución certificación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Autorizaciones extraordinarias</a:t>
            </a:r>
          </a:p>
        </p:txBody>
      </p:sp>
      <p:cxnSp>
        <p:nvCxnSpPr>
          <p:cNvPr id="62" name="Conector recto 61"/>
          <p:cNvCxnSpPr/>
          <p:nvPr/>
        </p:nvCxnSpPr>
        <p:spPr>
          <a:xfrm>
            <a:off x="2661576" y="1336990"/>
            <a:ext cx="1" cy="505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2639063" y="2434755"/>
            <a:ext cx="1" cy="3993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2639063" y="3232703"/>
            <a:ext cx="1" cy="2501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3560419" y="3770313"/>
            <a:ext cx="448599" cy="617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>
            <a:off x="3185357" y="3753932"/>
            <a:ext cx="0" cy="634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2389511" y="3782822"/>
            <a:ext cx="1721" cy="6230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1303548" y="3770915"/>
            <a:ext cx="562432" cy="634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>
            <a:off x="892036" y="3753932"/>
            <a:ext cx="477538" cy="1865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>
            <a:off x="3749729" y="3753932"/>
            <a:ext cx="609528" cy="1865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/>
          <p:cNvCxnSpPr>
            <a:stCxn id="30" idx="3"/>
            <a:endCxn id="45" idx="1"/>
          </p:cNvCxnSpPr>
          <p:nvPr/>
        </p:nvCxnSpPr>
        <p:spPr>
          <a:xfrm>
            <a:off x="4294758" y="2146232"/>
            <a:ext cx="798731" cy="7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6256436" y="2426750"/>
            <a:ext cx="0" cy="2732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V="1">
            <a:off x="7507910" y="1880745"/>
            <a:ext cx="557911" cy="2648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>
            <a:off x="7518553" y="2155029"/>
            <a:ext cx="571385" cy="3993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 flipV="1">
            <a:off x="8913961" y="2194098"/>
            <a:ext cx="532619" cy="392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8888669" y="1869757"/>
            <a:ext cx="557911" cy="324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 flipH="1">
            <a:off x="8284739" y="2680976"/>
            <a:ext cx="7874" cy="10729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ector recto de flecha 91"/>
          <p:cNvCxnSpPr/>
          <p:nvPr/>
        </p:nvCxnSpPr>
        <p:spPr>
          <a:xfrm flipV="1">
            <a:off x="8281647" y="3492130"/>
            <a:ext cx="264149" cy="11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de flecha 92"/>
          <p:cNvCxnSpPr/>
          <p:nvPr/>
        </p:nvCxnSpPr>
        <p:spPr>
          <a:xfrm>
            <a:off x="8292612" y="3292438"/>
            <a:ext cx="227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de flecha 93"/>
          <p:cNvCxnSpPr/>
          <p:nvPr/>
        </p:nvCxnSpPr>
        <p:spPr>
          <a:xfrm>
            <a:off x="8292613" y="3131319"/>
            <a:ext cx="227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de flecha 94"/>
          <p:cNvCxnSpPr/>
          <p:nvPr/>
        </p:nvCxnSpPr>
        <p:spPr>
          <a:xfrm>
            <a:off x="8281647" y="3691816"/>
            <a:ext cx="2720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9" name="Cuadro de texto 2"/>
          <p:cNvSpPr txBox="1">
            <a:spLocks noChangeArrowheads="1"/>
          </p:cNvSpPr>
          <p:nvPr/>
        </p:nvSpPr>
        <p:spPr bwMode="auto">
          <a:xfrm>
            <a:off x="8370878" y="2722817"/>
            <a:ext cx="1196868" cy="22019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aplica para  </a:t>
            </a:r>
          </a:p>
        </p:txBody>
      </p:sp>
      <p:sp>
        <p:nvSpPr>
          <p:cNvPr id="129" name="Cuadro de texto 2"/>
          <p:cNvSpPr txBox="1">
            <a:spLocks noChangeArrowheads="1"/>
          </p:cNvSpPr>
          <p:nvPr/>
        </p:nvSpPr>
        <p:spPr bwMode="auto">
          <a:xfrm>
            <a:off x="7192537" y="1603196"/>
            <a:ext cx="829007" cy="23044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Pueden ser</a:t>
            </a:r>
          </a:p>
        </p:txBody>
      </p:sp>
      <p:sp>
        <p:nvSpPr>
          <p:cNvPr id="130" name="Cuadro de texto 2"/>
          <p:cNvSpPr txBox="1">
            <a:spLocks noChangeArrowheads="1"/>
          </p:cNvSpPr>
          <p:nvPr/>
        </p:nvSpPr>
        <p:spPr bwMode="auto">
          <a:xfrm>
            <a:off x="8461001" y="4073798"/>
            <a:ext cx="2741182" cy="249325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PQR  deben contener: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-Constancia de recepción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-Nro. De radicado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-Fecha y hora de recibido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-Identificación tramitante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-Objeto de la petición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-Razones de petición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-Relación de documentos anexos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-Nombre de funcionario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-Constancia de solicitud verbal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CO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CO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47292" y="594084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es-CO" sz="1400" dirty="0"/>
              <a:t>Resolución 0484 de 2017</a:t>
            </a:r>
          </a:p>
          <a:p>
            <a:r>
              <a:rPr lang="es-CO" sz="1400" dirty="0">
                <a:hlinkClick r:id="rId2"/>
              </a:rPr>
              <a:t>http://www.minjusticia.gov.co/Portals/0/CCITE/Resolucion%200484%20del%204%20de%20julio%20de%202017.pdf</a:t>
            </a:r>
            <a:r>
              <a:rPr lang="es-CO" sz="1400" dirty="0"/>
              <a:t> </a:t>
            </a:r>
          </a:p>
          <a:p>
            <a:pPr marL="285750" indent="-285750">
              <a:buFontTx/>
              <a:buChar char="-"/>
            </a:pPr>
            <a:endParaRPr lang="es-CO" sz="1400" dirty="0"/>
          </a:p>
        </p:txBody>
      </p:sp>
      <p:pic>
        <p:nvPicPr>
          <p:cNvPr id="50" name="Imagen 49" descr="cid:image001.jpg@01D70534.EC1CD5F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4" y="26520"/>
            <a:ext cx="1473937" cy="594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935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" y="0"/>
            <a:ext cx="12192000" cy="68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274204" y="97387"/>
            <a:ext cx="3917797" cy="53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CO" sz="2800" b="1" dirty="0">
                <a:ln>
                  <a:solidFill>
                    <a:srgbClr val="5B9BD5">
                      <a:lumMod val="75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effectLst>
                  <a:glow rad="63500">
                    <a:srgbClr val="A5A5A5">
                      <a:satMod val="175000"/>
                      <a:alpha val="40000"/>
                    </a:srgbClr>
                  </a:glow>
                  <a:reflection blurRad="6350" stA="55000" endA="300" endPos="45500" dir="5400000" sy="-100000" algn="bl" rotWithShape="0"/>
                </a:effectLst>
              </a:rPr>
              <a:t>Componentes de control</a:t>
            </a:r>
          </a:p>
        </p:txBody>
      </p:sp>
      <p:sp>
        <p:nvSpPr>
          <p:cNvPr id="50" name="Cuadro de texto 2"/>
          <p:cNvSpPr txBox="1">
            <a:spLocks noChangeArrowheads="1"/>
          </p:cNvSpPr>
          <p:nvPr/>
        </p:nvSpPr>
        <p:spPr bwMode="auto">
          <a:xfrm>
            <a:off x="5045066" y="686006"/>
            <a:ext cx="2042463" cy="29410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Resolución 001 de 2015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Cuadro de texto 2"/>
          <p:cNvSpPr txBox="1">
            <a:spLocks noChangeArrowheads="1"/>
          </p:cNvSpPr>
          <p:nvPr/>
        </p:nvSpPr>
        <p:spPr bwMode="auto">
          <a:xfrm>
            <a:off x="5063618" y="1157297"/>
            <a:ext cx="2005361" cy="2860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Componentes de Control</a:t>
            </a:r>
          </a:p>
        </p:txBody>
      </p:sp>
      <p:sp>
        <p:nvSpPr>
          <p:cNvPr id="55" name="Cuadro de texto 2"/>
          <p:cNvSpPr txBox="1">
            <a:spLocks noChangeArrowheads="1"/>
          </p:cNvSpPr>
          <p:nvPr/>
        </p:nvSpPr>
        <p:spPr bwMode="auto">
          <a:xfrm>
            <a:off x="3208879" y="1636042"/>
            <a:ext cx="2288672" cy="2462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Componente Administrativo</a:t>
            </a:r>
          </a:p>
        </p:txBody>
      </p:sp>
      <p:sp>
        <p:nvSpPr>
          <p:cNvPr id="77" name="Cuadro de texto 2"/>
          <p:cNvSpPr txBox="1">
            <a:spLocks noChangeArrowheads="1"/>
          </p:cNvSpPr>
          <p:nvPr/>
        </p:nvSpPr>
        <p:spPr bwMode="auto">
          <a:xfrm>
            <a:off x="2133250" y="2081778"/>
            <a:ext cx="3364301" cy="2539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Análisis Técnico y Jurídico de la información</a:t>
            </a:r>
          </a:p>
        </p:txBody>
      </p:sp>
      <p:sp>
        <p:nvSpPr>
          <p:cNvPr id="80" name="Cuadro de texto 2"/>
          <p:cNvSpPr txBox="1">
            <a:spLocks noChangeArrowheads="1"/>
          </p:cNvSpPr>
          <p:nvPr/>
        </p:nvSpPr>
        <p:spPr bwMode="auto">
          <a:xfrm>
            <a:off x="2656195" y="2603523"/>
            <a:ext cx="2848209" cy="7036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Ministerio de Justicia y del Derecho – Subdirección de Control y Fiscalización de Sustancias Químicas y Estupefacientes</a:t>
            </a:r>
          </a:p>
        </p:txBody>
      </p:sp>
      <p:sp>
        <p:nvSpPr>
          <p:cNvPr id="82" name="Cuadro de texto 2"/>
          <p:cNvSpPr txBox="1">
            <a:spLocks noChangeArrowheads="1"/>
          </p:cNvSpPr>
          <p:nvPr/>
        </p:nvSpPr>
        <p:spPr bwMode="auto">
          <a:xfrm>
            <a:off x="3627251" y="3560791"/>
            <a:ext cx="1301558" cy="2870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Autorizaciones</a:t>
            </a:r>
          </a:p>
        </p:txBody>
      </p:sp>
      <p:sp>
        <p:nvSpPr>
          <p:cNvPr id="84" name="Cuadro de texto 2"/>
          <p:cNvSpPr txBox="1">
            <a:spLocks noChangeArrowheads="1"/>
          </p:cNvSpPr>
          <p:nvPr/>
        </p:nvSpPr>
        <p:spPr bwMode="auto">
          <a:xfrm>
            <a:off x="995312" y="3572019"/>
            <a:ext cx="2061583" cy="2423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Vigencia hasta por 5 años</a:t>
            </a:r>
          </a:p>
        </p:txBody>
      </p:sp>
      <p:sp>
        <p:nvSpPr>
          <p:cNvPr id="87" name="Cuadro de texto 2"/>
          <p:cNvSpPr txBox="1">
            <a:spLocks noChangeArrowheads="1"/>
          </p:cNvSpPr>
          <p:nvPr/>
        </p:nvSpPr>
        <p:spPr bwMode="auto">
          <a:xfrm>
            <a:off x="2656195" y="4105240"/>
            <a:ext cx="1298422" cy="2646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Extraordinarias</a:t>
            </a:r>
          </a:p>
        </p:txBody>
      </p:sp>
      <p:sp>
        <p:nvSpPr>
          <p:cNvPr id="88" name="Cuadro de texto 2"/>
          <p:cNvSpPr txBox="1">
            <a:spLocks noChangeArrowheads="1"/>
          </p:cNvSpPr>
          <p:nvPr/>
        </p:nvSpPr>
        <p:spPr bwMode="auto">
          <a:xfrm>
            <a:off x="4458615" y="4101440"/>
            <a:ext cx="940387" cy="2838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Ordinarias</a:t>
            </a:r>
          </a:p>
        </p:txBody>
      </p:sp>
      <p:sp>
        <p:nvSpPr>
          <p:cNvPr id="89" name="Cuadro de texto 2"/>
          <p:cNvSpPr txBox="1">
            <a:spLocks noChangeArrowheads="1"/>
          </p:cNvSpPr>
          <p:nvPr/>
        </p:nvSpPr>
        <p:spPr bwMode="auto">
          <a:xfrm>
            <a:off x="2070784" y="4619886"/>
            <a:ext cx="1883105" cy="5276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Certificado excepcional hasta por 90 días</a:t>
            </a:r>
          </a:p>
        </p:txBody>
      </p:sp>
      <p:sp>
        <p:nvSpPr>
          <p:cNvPr id="91" name="Cuadro de texto 2"/>
          <p:cNvSpPr txBox="1">
            <a:spLocks noChangeArrowheads="1"/>
          </p:cNvSpPr>
          <p:nvPr/>
        </p:nvSpPr>
        <p:spPr bwMode="auto">
          <a:xfrm>
            <a:off x="4458615" y="4619886"/>
            <a:ext cx="2099424" cy="8100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Certificado de Carencia de informes por Tráfico de estupefacientes - CCITE</a:t>
            </a:r>
          </a:p>
        </p:txBody>
      </p:sp>
      <p:sp>
        <p:nvSpPr>
          <p:cNvPr id="102" name="Cuadro de texto 2"/>
          <p:cNvSpPr txBox="1">
            <a:spLocks noChangeArrowheads="1"/>
          </p:cNvSpPr>
          <p:nvPr/>
        </p:nvSpPr>
        <p:spPr bwMode="auto">
          <a:xfrm>
            <a:off x="6612673" y="1636042"/>
            <a:ext cx="1951464" cy="2462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Componente Operativo</a:t>
            </a:r>
          </a:p>
        </p:txBody>
      </p:sp>
      <p:sp>
        <p:nvSpPr>
          <p:cNvPr id="103" name="Cuadro de texto 2"/>
          <p:cNvSpPr txBox="1">
            <a:spLocks noChangeArrowheads="1"/>
          </p:cNvSpPr>
          <p:nvPr/>
        </p:nvSpPr>
        <p:spPr bwMode="auto">
          <a:xfrm>
            <a:off x="6612673" y="2061617"/>
            <a:ext cx="2542478" cy="4787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Inspección Física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 / Sustancias e Instalaciones</a:t>
            </a:r>
          </a:p>
        </p:txBody>
      </p:sp>
      <p:sp>
        <p:nvSpPr>
          <p:cNvPr id="104" name="Cuadro de texto 2"/>
          <p:cNvSpPr txBox="1">
            <a:spLocks noChangeArrowheads="1"/>
          </p:cNvSpPr>
          <p:nvPr/>
        </p:nvSpPr>
        <p:spPr bwMode="auto">
          <a:xfrm>
            <a:off x="6890059" y="2836169"/>
            <a:ext cx="1384145" cy="305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Policía Nacional</a:t>
            </a:r>
          </a:p>
        </p:txBody>
      </p:sp>
      <p:sp>
        <p:nvSpPr>
          <p:cNvPr id="105" name="Cuadro de texto 2"/>
          <p:cNvSpPr txBox="1">
            <a:spLocks noChangeArrowheads="1"/>
          </p:cNvSpPr>
          <p:nvPr/>
        </p:nvSpPr>
        <p:spPr bwMode="auto">
          <a:xfrm>
            <a:off x="8617181" y="2827346"/>
            <a:ext cx="1142824" cy="3026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Inspecciones</a:t>
            </a:r>
          </a:p>
        </p:txBody>
      </p:sp>
      <p:sp>
        <p:nvSpPr>
          <p:cNvPr id="106" name="Cuadro de texto 2"/>
          <p:cNvSpPr txBox="1">
            <a:spLocks noChangeArrowheads="1"/>
          </p:cNvSpPr>
          <p:nvPr/>
        </p:nvSpPr>
        <p:spPr bwMode="auto">
          <a:xfrm>
            <a:off x="8394747" y="3326076"/>
            <a:ext cx="1603338" cy="2226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Verificación de uso </a:t>
            </a:r>
          </a:p>
        </p:txBody>
      </p:sp>
      <p:sp>
        <p:nvSpPr>
          <p:cNvPr id="107" name="Cuadro de texto 2"/>
          <p:cNvSpPr txBox="1">
            <a:spLocks noChangeArrowheads="1"/>
          </p:cNvSpPr>
          <p:nvPr/>
        </p:nvSpPr>
        <p:spPr bwMode="auto">
          <a:xfrm>
            <a:off x="7996293" y="3669713"/>
            <a:ext cx="946985" cy="2668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Apropiado</a:t>
            </a:r>
          </a:p>
        </p:txBody>
      </p:sp>
      <p:sp>
        <p:nvSpPr>
          <p:cNvPr id="108" name="Cuadro de texto 2"/>
          <p:cNvSpPr txBox="1">
            <a:spLocks noChangeArrowheads="1"/>
          </p:cNvSpPr>
          <p:nvPr/>
        </p:nvSpPr>
        <p:spPr bwMode="auto">
          <a:xfrm>
            <a:off x="9355639" y="3669713"/>
            <a:ext cx="1202360" cy="2961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Apropiado</a:t>
            </a:r>
          </a:p>
        </p:txBody>
      </p:sp>
      <p:sp>
        <p:nvSpPr>
          <p:cNvPr id="110" name="Cuadro de texto 2"/>
          <p:cNvSpPr txBox="1">
            <a:spLocks noChangeArrowheads="1"/>
          </p:cNvSpPr>
          <p:nvPr/>
        </p:nvSpPr>
        <p:spPr bwMode="auto">
          <a:xfrm>
            <a:off x="9210293" y="4183306"/>
            <a:ext cx="1483229" cy="2852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Inmovilizaciones</a:t>
            </a:r>
          </a:p>
        </p:txBody>
      </p:sp>
      <p:sp>
        <p:nvSpPr>
          <p:cNvPr id="111" name="Cuadro de texto 2"/>
          <p:cNvSpPr txBox="1">
            <a:spLocks noChangeArrowheads="1"/>
          </p:cNvSpPr>
          <p:nvPr/>
        </p:nvSpPr>
        <p:spPr bwMode="auto">
          <a:xfrm>
            <a:off x="9692702" y="4705350"/>
            <a:ext cx="24765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Sobregiro de cupo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Diferencias cantidades reportadas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no autorizadas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Deficiencias de seguridad industrial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Omisión de soportes documentales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Cert. de medición y pesaje vencidos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de productos no autorizados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-CO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Incumplimiento de conceptos técnicos</a:t>
            </a:r>
          </a:p>
        </p:txBody>
      </p:sp>
      <p:sp>
        <p:nvSpPr>
          <p:cNvPr id="113" name="Cuadro de texto 2"/>
          <p:cNvSpPr txBox="1">
            <a:spLocks noChangeArrowheads="1"/>
          </p:cNvSpPr>
          <p:nvPr/>
        </p:nvSpPr>
        <p:spPr bwMode="auto">
          <a:xfrm>
            <a:off x="10593799" y="2623216"/>
            <a:ext cx="1284192" cy="7137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Conjuntas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Policía – Min de Justicia</a:t>
            </a:r>
          </a:p>
        </p:txBody>
      </p:sp>
      <p:sp>
        <p:nvSpPr>
          <p:cNvPr id="114" name="Cuadro de texto 2"/>
          <p:cNvSpPr txBox="1">
            <a:spLocks noChangeArrowheads="1"/>
          </p:cNvSpPr>
          <p:nvPr/>
        </p:nvSpPr>
        <p:spPr bwMode="auto">
          <a:xfrm>
            <a:off x="3155210" y="2333696"/>
            <a:ext cx="723900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" name="Cuadro de texto 2"/>
          <p:cNvSpPr txBox="1">
            <a:spLocks noChangeArrowheads="1"/>
          </p:cNvSpPr>
          <p:nvPr/>
        </p:nvSpPr>
        <p:spPr bwMode="auto">
          <a:xfrm>
            <a:off x="3815400" y="3326412"/>
            <a:ext cx="438150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Emite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6" name="Cuadro de texto 2"/>
          <p:cNvSpPr txBox="1">
            <a:spLocks noChangeArrowheads="1"/>
          </p:cNvSpPr>
          <p:nvPr/>
        </p:nvSpPr>
        <p:spPr bwMode="auto">
          <a:xfrm>
            <a:off x="7605768" y="2548376"/>
            <a:ext cx="781050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</a:t>
            </a:r>
            <a:endParaRPr lang="es-C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Cuadro de texto 2"/>
          <p:cNvSpPr txBox="1">
            <a:spLocks noChangeArrowheads="1"/>
          </p:cNvSpPr>
          <p:nvPr/>
        </p:nvSpPr>
        <p:spPr bwMode="auto">
          <a:xfrm>
            <a:off x="9863543" y="2719055"/>
            <a:ext cx="71437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Pueden ser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8" name="Conector recto 117"/>
          <p:cNvCxnSpPr>
            <a:stCxn id="51" idx="0"/>
            <a:endCxn id="50" idx="2"/>
          </p:cNvCxnSpPr>
          <p:nvPr/>
        </p:nvCxnSpPr>
        <p:spPr>
          <a:xfrm flipH="1" flipV="1">
            <a:off x="6066298" y="980108"/>
            <a:ext cx="1" cy="177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Conector recto 118"/>
          <p:cNvCxnSpPr>
            <a:stCxn id="55" idx="0"/>
          </p:cNvCxnSpPr>
          <p:nvPr/>
        </p:nvCxnSpPr>
        <p:spPr>
          <a:xfrm flipV="1">
            <a:off x="4353215" y="1460046"/>
            <a:ext cx="1151189" cy="175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Conector recto 119"/>
          <p:cNvCxnSpPr>
            <a:endCxn id="102" idx="0"/>
          </p:cNvCxnSpPr>
          <p:nvPr/>
        </p:nvCxnSpPr>
        <p:spPr>
          <a:xfrm>
            <a:off x="6658341" y="1440761"/>
            <a:ext cx="930064" cy="195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Conector recto 120"/>
          <p:cNvCxnSpPr/>
          <p:nvPr/>
        </p:nvCxnSpPr>
        <p:spPr>
          <a:xfrm flipV="1">
            <a:off x="4304371" y="1882291"/>
            <a:ext cx="8156" cy="2252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 flipH="1" flipV="1">
            <a:off x="7605768" y="1862703"/>
            <a:ext cx="0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 flipH="1" flipV="1">
            <a:off x="4304371" y="2345544"/>
            <a:ext cx="0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 flipH="1" flipV="1">
            <a:off x="7605768" y="2564619"/>
            <a:ext cx="0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 flipH="1" flipV="1">
            <a:off x="4288806" y="3307362"/>
            <a:ext cx="0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Conector recto 125"/>
          <p:cNvCxnSpPr>
            <a:stCxn id="87" idx="0"/>
          </p:cNvCxnSpPr>
          <p:nvPr/>
        </p:nvCxnSpPr>
        <p:spPr>
          <a:xfrm flipV="1">
            <a:off x="3305406" y="3866700"/>
            <a:ext cx="573705" cy="2385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Conector recto 126"/>
          <p:cNvCxnSpPr/>
          <p:nvPr/>
        </p:nvCxnSpPr>
        <p:spPr>
          <a:xfrm>
            <a:off x="4683512" y="3866700"/>
            <a:ext cx="380106" cy="2347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 flipV="1">
            <a:off x="3293671" y="4385330"/>
            <a:ext cx="0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Conector recto 130"/>
          <p:cNvCxnSpPr/>
          <p:nvPr/>
        </p:nvCxnSpPr>
        <p:spPr>
          <a:xfrm flipH="1" flipV="1">
            <a:off x="5070355" y="4400811"/>
            <a:ext cx="0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ector recto 131"/>
          <p:cNvCxnSpPr>
            <a:stCxn id="84" idx="3"/>
            <a:endCxn id="82" idx="1"/>
          </p:cNvCxnSpPr>
          <p:nvPr/>
        </p:nvCxnSpPr>
        <p:spPr>
          <a:xfrm>
            <a:off x="3056895" y="3693197"/>
            <a:ext cx="570356" cy="11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Conector recto 132"/>
          <p:cNvCxnSpPr>
            <a:stCxn id="105" idx="1"/>
            <a:endCxn id="104" idx="3"/>
          </p:cNvCxnSpPr>
          <p:nvPr/>
        </p:nvCxnSpPr>
        <p:spPr>
          <a:xfrm flipH="1">
            <a:off x="8274204" y="2978680"/>
            <a:ext cx="342977" cy="10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Conector recto 133"/>
          <p:cNvCxnSpPr>
            <a:stCxn id="113" idx="1"/>
            <a:endCxn id="105" idx="3"/>
          </p:cNvCxnSpPr>
          <p:nvPr/>
        </p:nvCxnSpPr>
        <p:spPr>
          <a:xfrm flipH="1" flipV="1">
            <a:off x="9760005" y="2978680"/>
            <a:ext cx="833794" cy="1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Conector recto 134"/>
          <p:cNvCxnSpPr>
            <a:stCxn id="106" idx="0"/>
            <a:endCxn id="105" idx="2"/>
          </p:cNvCxnSpPr>
          <p:nvPr/>
        </p:nvCxnSpPr>
        <p:spPr>
          <a:xfrm flipH="1" flipV="1">
            <a:off x="9188593" y="3130013"/>
            <a:ext cx="7823" cy="196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V="1">
            <a:off x="8407989" y="3547486"/>
            <a:ext cx="462836" cy="123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Conector recto 136"/>
          <p:cNvCxnSpPr>
            <a:stCxn id="108" idx="0"/>
          </p:cNvCxnSpPr>
          <p:nvPr/>
        </p:nvCxnSpPr>
        <p:spPr>
          <a:xfrm flipH="1" flipV="1">
            <a:off x="9614400" y="3540311"/>
            <a:ext cx="342419" cy="1294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 flipH="1" flipV="1">
            <a:off x="9951908" y="3936582"/>
            <a:ext cx="0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ector recto 138"/>
          <p:cNvCxnSpPr/>
          <p:nvPr/>
        </p:nvCxnSpPr>
        <p:spPr>
          <a:xfrm>
            <a:off x="9413488" y="4461706"/>
            <a:ext cx="14202" cy="1577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Conector recto de flecha 139"/>
          <p:cNvCxnSpPr/>
          <p:nvPr/>
        </p:nvCxnSpPr>
        <p:spPr>
          <a:xfrm flipV="1">
            <a:off x="9413488" y="4816556"/>
            <a:ext cx="293416" cy="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1" name="Conector recto de flecha 140"/>
          <p:cNvCxnSpPr/>
          <p:nvPr/>
        </p:nvCxnSpPr>
        <p:spPr>
          <a:xfrm>
            <a:off x="9413488" y="5487132"/>
            <a:ext cx="2792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2" name="Conector recto de flecha 141"/>
          <p:cNvCxnSpPr/>
          <p:nvPr/>
        </p:nvCxnSpPr>
        <p:spPr>
          <a:xfrm>
            <a:off x="9413488" y="5191956"/>
            <a:ext cx="2792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de flecha 142"/>
          <p:cNvCxnSpPr/>
          <p:nvPr/>
        </p:nvCxnSpPr>
        <p:spPr>
          <a:xfrm>
            <a:off x="9413488" y="5011763"/>
            <a:ext cx="293416" cy="1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de flecha 143"/>
          <p:cNvCxnSpPr/>
          <p:nvPr/>
        </p:nvCxnSpPr>
        <p:spPr>
          <a:xfrm flipV="1">
            <a:off x="9420589" y="5331328"/>
            <a:ext cx="279214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de flecha 144"/>
          <p:cNvCxnSpPr/>
          <p:nvPr/>
        </p:nvCxnSpPr>
        <p:spPr>
          <a:xfrm>
            <a:off x="9420589" y="5825272"/>
            <a:ext cx="265012" cy="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de flecha 145"/>
          <p:cNvCxnSpPr/>
          <p:nvPr/>
        </p:nvCxnSpPr>
        <p:spPr>
          <a:xfrm>
            <a:off x="9436635" y="5985706"/>
            <a:ext cx="2792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de flecha 146"/>
          <p:cNvCxnSpPr/>
          <p:nvPr/>
        </p:nvCxnSpPr>
        <p:spPr>
          <a:xfrm>
            <a:off x="9427690" y="5663225"/>
            <a:ext cx="279214" cy="11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6" name="Cuadro de texto 2"/>
          <p:cNvSpPr txBox="1">
            <a:spLocks noChangeArrowheads="1"/>
          </p:cNvSpPr>
          <p:nvPr/>
        </p:nvSpPr>
        <p:spPr bwMode="auto">
          <a:xfrm>
            <a:off x="9992767" y="3965527"/>
            <a:ext cx="71437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" name="Cuadro de texto 2"/>
          <p:cNvSpPr txBox="1">
            <a:spLocks noChangeArrowheads="1"/>
          </p:cNvSpPr>
          <p:nvPr/>
        </p:nvSpPr>
        <p:spPr bwMode="auto">
          <a:xfrm>
            <a:off x="9576242" y="4501626"/>
            <a:ext cx="71437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ausales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0" name="Imagen 59" descr="cid:image001.jpg@01D70534.EC1CD5F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4" y="26520"/>
            <a:ext cx="1473937" cy="594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90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" y="0"/>
            <a:ext cx="12192000" cy="68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538224" y="97387"/>
            <a:ext cx="4653777" cy="53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CO" sz="2800" b="1" dirty="0">
                <a:ln>
                  <a:solidFill>
                    <a:srgbClr val="5B9BD5">
                      <a:lumMod val="75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effectLst>
                  <a:glow rad="63500">
                    <a:srgbClr val="A5A5A5">
                      <a:satMod val="175000"/>
                      <a:alpha val="40000"/>
                    </a:srgbClr>
                  </a:glow>
                  <a:reflection blurRad="6350" stA="55000" endA="300" endPos="45500" dir="5400000" sy="-100000" algn="bl" rotWithShape="0"/>
                </a:effectLst>
              </a:rPr>
              <a:t>Prod. y sustancias controladas</a:t>
            </a:r>
          </a:p>
        </p:txBody>
      </p:sp>
      <p:sp>
        <p:nvSpPr>
          <p:cNvPr id="58" name="Cuadro de texto 2"/>
          <p:cNvSpPr txBox="1">
            <a:spLocks noChangeArrowheads="1"/>
          </p:cNvSpPr>
          <p:nvPr/>
        </p:nvSpPr>
        <p:spPr bwMode="auto">
          <a:xfrm>
            <a:off x="99363" y="972275"/>
            <a:ext cx="2114550" cy="4474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Sustancias y productos químicos controlados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2633894" y="6281991"/>
            <a:ext cx="2486025" cy="5524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Cemento y Combustibles solo son productos de control en los 10 departamentos más afectados por cultivos ilícitos. </a:t>
            </a:r>
            <a:endParaRPr lang="es-CO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Cuadro de texto 2"/>
          <p:cNvSpPr txBox="1">
            <a:spLocks noChangeArrowheads="1"/>
          </p:cNvSpPr>
          <p:nvPr/>
        </p:nvSpPr>
        <p:spPr bwMode="auto">
          <a:xfrm>
            <a:off x="6545359" y="6333003"/>
            <a:ext cx="3744535" cy="25955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s-C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Productos con tiempo de respuesta de hasta 8 meses.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63" name="Conector recto 62"/>
          <p:cNvCxnSpPr>
            <a:stCxn id="58" idx="2"/>
          </p:cNvCxnSpPr>
          <p:nvPr/>
        </p:nvCxnSpPr>
        <p:spPr>
          <a:xfrm>
            <a:off x="1156638" y="1419726"/>
            <a:ext cx="568379" cy="24157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de flecha 63"/>
          <p:cNvCxnSpPr/>
          <p:nvPr/>
        </p:nvCxnSpPr>
        <p:spPr>
          <a:xfrm>
            <a:off x="1725016" y="3832284"/>
            <a:ext cx="694566" cy="3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/>
          <p:cNvCxnSpPr>
            <a:endCxn id="60" idx="0"/>
          </p:cNvCxnSpPr>
          <p:nvPr/>
        </p:nvCxnSpPr>
        <p:spPr>
          <a:xfrm>
            <a:off x="3872492" y="6133172"/>
            <a:ext cx="4415" cy="1488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Cuadro de texto 2"/>
          <p:cNvSpPr txBox="1">
            <a:spLocks noChangeArrowheads="1"/>
          </p:cNvSpPr>
          <p:nvPr/>
        </p:nvSpPr>
        <p:spPr bwMode="auto">
          <a:xfrm>
            <a:off x="8482264" y="1260661"/>
            <a:ext cx="2478504" cy="3714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Obligaciones de los sujetos de control</a:t>
            </a:r>
            <a:endParaRPr lang="es-CO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Cuadro de texto 2"/>
          <p:cNvSpPr txBox="1">
            <a:spLocks noChangeArrowheads="1"/>
          </p:cNvSpPr>
          <p:nvPr/>
        </p:nvSpPr>
        <p:spPr bwMode="auto">
          <a:xfrm>
            <a:off x="7354112" y="1867501"/>
            <a:ext cx="4738452" cy="2769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Uso adecuado de acuerdo al cupo 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Registro detallado de movimientos (plataforma Sicoq)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Implementar metodología de medición (pérdidas y ganancias)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Tener registro y documentos por lo menos 10 años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Reportar novedades en un plazo no mayor a dos (2) días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Mantener infraestructura física y medidas de seguridad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Realizar oportunamente el trámite de renovación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Atender visitas de inspección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Suministrar información y documentos requeridos 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Informar cualquier modificación química 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Corregir fallas administrativas detectadas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Registrar en el SICOQ movimientos de traslado o transporte antes de despacho. (Igual para movimientos realizados en fines de semana y festivos)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0" name="Conector recto 69"/>
          <p:cNvCxnSpPr>
            <a:stCxn id="68" idx="2"/>
            <a:endCxn id="69" idx="0"/>
          </p:cNvCxnSpPr>
          <p:nvPr/>
        </p:nvCxnSpPr>
        <p:spPr>
          <a:xfrm>
            <a:off x="9721516" y="1632136"/>
            <a:ext cx="1822" cy="2353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Cuadro de texto 2"/>
          <p:cNvSpPr txBox="1">
            <a:spLocks noChangeArrowheads="1"/>
          </p:cNvSpPr>
          <p:nvPr/>
        </p:nvSpPr>
        <p:spPr bwMode="auto">
          <a:xfrm>
            <a:off x="392802" y="5041232"/>
            <a:ext cx="1567533" cy="17836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Nariño</a:t>
            </a:r>
            <a:endParaRPr lang="es-CO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dirty="0">
                <a:ea typeface="Calibri" panose="020F0502020204030204" pitchFamily="34" charset="0"/>
                <a:cs typeface="Times New Roman" panose="02020603050405020304" pitchFamily="18" charset="0"/>
              </a:rPr>
              <a:t>Putumayo</a:t>
            </a:r>
            <a:endParaRPr lang="es-CO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dirty="0">
                <a:ea typeface="Calibri" panose="020F0502020204030204" pitchFamily="34" charset="0"/>
                <a:cs typeface="Times New Roman" panose="02020603050405020304" pitchFamily="18" charset="0"/>
              </a:rPr>
              <a:t>Norte de Santander</a:t>
            </a:r>
            <a:endParaRPr lang="es-C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CO" sz="1000" dirty="0">
                <a:ea typeface="Calibri" panose="020F0502020204030204" pitchFamily="34" charset="0"/>
                <a:cs typeface="Times New Roman" panose="02020603050405020304" pitchFamily="18" charset="0"/>
              </a:rPr>
              <a:t>Cauca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dirty="0">
                <a:ea typeface="Calibri" panose="020F0502020204030204" pitchFamily="34" charset="0"/>
                <a:cs typeface="Times New Roman" panose="02020603050405020304" pitchFamily="18" charset="0"/>
              </a:rPr>
              <a:t>Antioquia</a:t>
            </a:r>
            <a:endParaRPr lang="es-CO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dirty="0">
                <a:ea typeface="Calibri" panose="020F0502020204030204" pitchFamily="34" charset="0"/>
                <a:cs typeface="Times New Roman" panose="02020603050405020304" pitchFamily="18" charset="0"/>
              </a:rPr>
              <a:t>Caquetá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dirty="0">
                <a:ea typeface="Calibri" panose="020F0502020204030204" pitchFamily="34" charset="0"/>
                <a:cs typeface="Times New Roman" panose="02020603050405020304" pitchFamily="18" charset="0"/>
              </a:rPr>
              <a:t>Bolívar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dirty="0"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endParaRPr lang="es-CO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Guaviare</a:t>
            </a:r>
            <a:endParaRPr lang="es-CO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Córdoba</a:t>
            </a:r>
            <a:endParaRPr lang="es-CO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4" name="Conector recto 73"/>
          <p:cNvCxnSpPr/>
          <p:nvPr/>
        </p:nvCxnSpPr>
        <p:spPr>
          <a:xfrm flipH="1">
            <a:off x="1960335" y="6558216"/>
            <a:ext cx="6679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2467490" y="682163"/>
            <a:ext cx="2883028" cy="54998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Aceite combustible para motor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Acetato de Butilo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Acetato de Etilo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Acetato de Isobutilo</a:t>
            </a: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Acetato de Isopropilico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6000"/>
              </a:lnSpc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Acetato de n-propilo</a:t>
            </a: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Acetona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Ácido Clorhídrico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Ácido Sulfúrico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Alcohol Isopropilico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Amoniaco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Anhídrido Acetatico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Butanol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Carbonato de Sodio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Cemento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Cloroformo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Cloruro </a:t>
            </a: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de Calcio  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Diacetona Alcohol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Dióxido de Manganeso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Disolvente No.1 y 1 A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Disolvente No. 2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Éter Etílico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Gasolina para motor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Hexano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Hidróxido de Sodio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Manganato de Potasio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Metanol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Metabisulfito de Sodio</a:t>
            </a: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Metil Etil Cetona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Metil Isobutil Cetona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Permaganato de Potasio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Thinner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es-CO" sz="10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Tolueno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545359" y="6447099"/>
            <a:ext cx="179233" cy="1111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/>
          <p:cNvSpPr txBox="1"/>
          <p:nvPr/>
        </p:nvSpPr>
        <p:spPr>
          <a:xfrm>
            <a:off x="6724592" y="6414567"/>
            <a:ext cx="536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Productos actualmente certificados con los que cuenta la Universidad de los Andes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141741" y="4941091"/>
            <a:ext cx="4950823" cy="11695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Productos y sustancias de uso masivo:</a:t>
            </a:r>
          </a:p>
          <a:p>
            <a:pPr marL="285750" indent="-285750">
              <a:buFontTx/>
              <a:buChar char="-"/>
            </a:pPr>
            <a:r>
              <a:rPr lang="es-CO" sz="1400" dirty="0"/>
              <a:t>Hidróxido de Sodio (control a partir de 5 kg.)</a:t>
            </a:r>
          </a:p>
          <a:p>
            <a:pPr marL="285750" indent="-285750">
              <a:buFontTx/>
              <a:buChar char="-"/>
            </a:pPr>
            <a:r>
              <a:rPr lang="es-CO" sz="1400" dirty="0"/>
              <a:t>Cemento (control a partir de 2 ton.)</a:t>
            </a:r>
          </a:p>
          <a:p>
            <a:pPr marL="285750" indent="-285750">
              <a:buFontTx/>
              <a:buChar char="-"/>
            </a:pPr>
            <a:r>
              <a:rPr lang="es-CO" sz="1400" dirty="0"/>
              <a:t>Gasolina (control a partir de 220 </a:t>
            </a:r>
            <a:r>
              <a:rPr lang="es-CO" sz="1400" dirty="0" err="1"/>
              <a:t>gl</a:t>
            </a:r>
            <a:r>
              <a:rPr lang="es-CO" sz="1400" dirty="0"/>
              <a:t>. Americanos – 832,79 </a:t>
            </a:r>
            <a:r>
              <a:rPr lang="es-CO" sz="1400" dirty="0" err="1"/>
              <a:t>lts</a:t>
            </a:r>
            <a:r>
              <a:rPr lang="es-CO" sz="1400" dirty="0"/>
              <a:t>)</a:t>
            </a:r>
          </a:p>
          <a:p>
            <a:pPr marL="285750" indent="-285750">
              <a:buFontTx/>
              <a:buChar char="-"/>
            </a:pPr>
            <a:r>
              <a:rPr lang="es-CO" sz="1400" dirty="0"/>
              <a:t>ACPM (control a partir de 220 </a:t>
            </a:r>
            <a:r>
              <a:rPr lang="es-CO" sz="1400" dirty="0" err="1"/>
              <a:t>gl</a:t>
            </a:r>
            <a:r>
              <a:rPr lang="es-CO" sz="1400" dirty="0"/>
              <a:t>. Americanos – 832,79 </a:t>
            </a:r>
            <a:r>
              <a:rPr lang="es-CO" sz="1400" dirty="0" err="1"/>
              <a:t>lts</a:t>
            </a:r>
            <a:r>
              <a:rPr lang="es-CO" sz="1400" dirty="0"/>
              <a:t>)</a:t>
            </a:r>
          </a:p>
        </p:txBody>
      </p:sp>
      <p:sp>
        <p:nvSpPr>
          <p:cNvPr id="5" name="Elipse 4"/>
          <p:cNvSpPr/>
          <p:nvPr/>
        </p:nvSpPr>
        <p:spPr>
          <a:xfrm>
            <a:off x="3872492" y="1694985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3918211" y="1985473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3706515" y="3579077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3968063" y="5207109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6622718" y="6683797"/>
            <a:ext cx="68014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5" name="Imagen 24" descr="cid:image001.jpg@01D70534.EC1CD5F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4" y="26520"/>
            <a:ext cx="1473937" cy="59408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Cuadro de texto 2"/>
          <p:cNvSpPr txBox="1">
            <a:spLocks noChangeArrowheads="1"/>
          </p:cNvSpPr>
          <p:nvPr/>
        </p:nvSpPr>
        <p:spPr bwMode="auto">
          <a:xfrm>
            <a:off x="5511425" y="2837595"/>
            <a:ext cx="1404966" cy="82947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s-CO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Responsable</a:t>
            </a:r>
          </a:p>
          <a:p>
            <a:pPr algn="ctr"/>
            <a:r>
              <a:rPr lang="es-CO" sz="1200" dirty="0">
                <a:ea typeface="Calibri" panose="020F0502020204030204" pitchFamily="34" charset="0"/>
                <a:cs typeface="Times New Roman" panose="02020603050405020304" pitchFamily="18" charset="0"/>
              </a:rPr>
              <a:t>Servicio</a:t>
            </a:r>
          </a:p>
          <a:p>
            <a:pPr algn="ctr"/>
            <a:r>
              <a:rPr lang="es-CO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</a:p>
          <a:p>
            <a:pPr algn="ctr"/>
            <a:r>
              <a:rPr lang="es-CO" sz="1200" dirty="0">
                <a:ea typeface="Calibri" panose="020F0502020204030204" pitchFamily="34" charset="0"/>
                <a:cs typeface="Times New Roman" panose="02020603050405020304" pitchFamily="18" charset="0"/>
              </a:rPr>
              <a:t>Compras - Almacén</a:t>
            </a:r>
            <a:endParaRPr lang="es-CO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Conector recto de flecha 19"/>
          <p:cNvCxnSpPr>
            <a:stCxn id="35" idx="3"/>
            <a:endCxn id="69" idx="1"/>
          </p:cNvCxnSpPr>
          <p:nvPr/>
        </p:nvCxnSpPr>
        <p:spPr>
          <a:xfrm>
            <a:off x="6916391" y="3252333"/>
            <a:ext cx="4377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4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" y="0"/>
            <a:ext cx="12192000" cy="68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96000" y="97388"/>
            <a:ext cx="6096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CO" sz="2800" b="1" dirty="0">
                <a:ln>
                  <a:solidFill>
                    <a:srgbClr val="5B9BD5">
                      <a:lumMod val="75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effectLst>
                  <a:glow rad="63500">
                    <a:srgbClr val="A5A5A5">
                      <a:satMod val="175000"/>
                      <a:alpha val="40000"/>
                    </a:srgbClr>
                  </a:glow>
                  <a:reflection blurRad="6350" stA="55000" endA="300" endPos="45500" dir="5400000" sy="-100000" algn="bl" rotWithShape="0"/>
                </a:effectLst>
              </a:rPr>
              <a:t>Sicoq – Plataforma de registro y control</a:t>
            </a:r>
          </a:p>
        </p:txBody>
      </p:sp>
      <p:sp>
        <p:nvSpPr>
          <p:cNvPr id="50" name="Cuadro de texto 2"/>
          <p:cNvSpPr txBox="1">
            <a:spLocks noChangeArrowheads="1"/>
          </p:cNvSpPr>
          <p:nvPr/>
        </p:nvSpPr>
        <p:spPr bwMode="auto">
          <a:xfrm>
            <a:off x="5074769" y="717996"/>
            <a:ext cx="2042463" cy="29410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Resolución 001 de 2015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Cuadro de texto 2"/>
          <p:cNvSpPr txBox="1">
            <a:spLocks noChangeArrowheads="1"/>
          </p:cNvSpPr>
          <p:nvPr/>
        </p:nvSpPr>
        <p:spPr bwMode="auto">
          <a:xfrm>
            <a:off x="4257965" y="1349002"/>
            <a:ext cx="3676070" cy="7083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SICOQ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Sist</a:t>
            </a: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De </a:t>
            </a:r>
            <a:r>
              <a:rPr lang="es-CO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</a:t>
            </a: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Para el control de Sustancias y Prod. Químicos</a:t>
            </a:r>
          </a:p>
        </p:txBody>
      </p:sp>
      <p:sp>
        <p:nvSpPr>
          <p:cNvPr id="97" name="Cuadro de texto 2"/>
          <p:cNvSpPr txBox="1">
            <a:spLocks noChangeArrowheads="1"/>
          </p:cNvSpPr>
          <p:nvPr/>
        </p:nvSpPr>
        <p:spPr bwMode="auto">
          <a:xfrm>
            <a:off x="5145741" y="2413398"/>
            <a:ext cx="1901481" cy="6113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Plataforma Tecnológica de apoyo y control</a:t>
            </a:r>
          </a:p>
        </p:txBody>
      </p:sp>
      <p:sp>
        <p:nvSpPr>
          <p:cNvPr id="99" name="Cuadro de texto 2"/>
          <p:cNvSpPr txBox="1">
            <a:spLocks noChangeArrowheads="1"/>
          </p:cNvSpPr>
          <p:nvPr/>
        </p:nvSpPr>
        <p:spPr bwMode="auto">
          <a:xfrm>
            <a:off x="4832270" y="3198195"/>
            <a:ext cx="2527460" cy="72349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Registro detallado, actualizado y oportuno de movimientos y transacciones </a:t>
            </a:r>
          </a:p>
        </p:txBody>
      </p:sp>
      <p:sp>
        <p:nvSpPr>
          <p:cNvPr id="100" name="Cuadro de texto 2"/>
          <p:cNvSpPr txBox="1">
            <a:spLocks noChangeArrowheads="1"/>
          </p:cNvSpPr>
          <p:nvPr/>
        </p:nvSpPr>
        <p:spPr bwMode="auto">
          <a:xfrm>
            <a:off x="316822" y="5427217"/>
            <a:ext cx="3941143" cy="9820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Pg. Web Ministerio de Justicia y del derecho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Documento: “SICOQ – Guía del usuario – empresa”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Soporte Técnico: tel. 5558750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correo: diran.sicoq@policia.gov.co</a:t>
            </a:r>
          </a:p>
        </p:txBody>
      </p:sp>
      <p:sp>
        <p:nvSpPr>
          <p:cNvPr id="101" name="Cuadro de texto 2"/>
          <p:cNvSpPr txBox="1">
            <a:spLocks noChangeArrowheads="1"/>
          </p:cNvSpPr>
          <p:nvPr/>
        </p:nvSpPr>
        <p:spPr bwMode="auto">
          <a:xfrm>
            <a:off x="2788617" y="4425979"/>
            <a:ext cx="2629481" cy="3324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Ajustes por pérdidas o ganancias</a:t>
            </a:r>
          </a:p>
        </p:txBody>
      </p:sp>
      <p:sp>
        <p:nvSpPr>
          <p:cNvPr id="32" name="Cuadro de texto 2"/>
          <p:cNvSpPr txBox="1">
            <a:spLocks noChangeArrowheads="1"/>
          </p:cNvSpPr>
          <p:nvPr/>
        </p:nvSpPr>
        <p:spPr bwMode="auto">
          <a:xfrm>
            <a:off x="6784006" y="4432053"/>
            <a:ext cx="2629481" cy="3324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raslado o transporte</a:t>
            </a:r>
          </a:p>
        </p:txBody>
      </p:sp>
      <p:sp>
        <p:nvSpPr>
          <p:cNvPr id="33" name="Cuadro de texto 2"/>
          <p:cNvSpPr txBox="1">
            <a:spLocks noChangeArrowheads="1"/>
          </p:cNvSpPr>
          <p:nvPr/>
        </p:nvSpPr>
        <p:spPr bwMode="auto">
          <a:xfrm>
            <a:off x="8005007" y="3114085"/>
            <a:ext cx="3413125" cy="89170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Movimientos realizados en días festivos y fines de semana – registro debe hacerse el mismo día – resolución 0002 de 2018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4" name="Conector recto 33"/>
          <p:cNvCxnSpPr>
            <a:stCxn id="50" idx="2"/>
            <a:endCxn id="96" idx="0"/>
          </p:cNvCxnSpPr>
          <p:nvPr/>
        </p:nvCxnSpPr>
        <p:spPr>
          <a:xfrm flipH="1">
            <a:off x="6096000" y="1012098"/>
            <a:ext cx="1" cy="336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/>
          <p:cNvCxnSpPr>
            <a:stCxn id="96" idx="2"/>
            <a:endCxn id="97" idx="0"/>
          </p:cNvCxnSpPr>
          <p:nvPr/>
        </p:nvCxnSpPr>
        <p:spPr>
          <a:xfrm>
            <a:off x="6096000" y="2057333"/>
            <a:ext cx="482" cy="3560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40"/>
          <p:cNvCxnSpPr>
            <a:stCxn id="97" idx="2"/>
            <a:endCxn id="99" idx="0"/>
          </p:cNvCxnSpPr>
          <p:nvPr/>
        </p:nvCxnSpPr>
        <p:spPr>
          <a:xfrm flipH="1">
            <a:off x="6096000" y="3024742"/>
            <a:ext cx="482" cy="1734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 flipH="1">
            <a:off x="4498007" y="4188386"/>
            <a:ext cx="30402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7536849" y="4188725"/>
            <a:ext cx="4130" cy="237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/>
          <p:cNvCxnSpPr/>
          <p:nvPr/>
        </p:nvCxnSpPr>
        <p:spPr>
          <a:xfrm>
            <a:off x="4498007" y="4188386"/>
            <a:ext cx="0" cy="237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/>
          <p:cNvCxnSpPr>
            <a:stCxn id="99" idx="2"/>
          </p:cNvCxnSpPr>
          <p:nvPr/>
        </p:nvCxnSpPr>
        <p:spPr>
          <a:xfrm flipH="1">
            <a:off x="6095999" y="3921686"/>
            <a:ext cx="1" cy="266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Cuadro de texto 2"/>
          <p:cNvSpPr txBox="1">
            <a:spLocks noChangeArrowheads="1"/>
          </p:cNvSpPr>
          <p:nvPr/>
        </p:nvSpPr>
        <p:spPr bwMode="auto">
          <a:xfrm>
            <a:off x="6277788" y="3938604"/>
            <a:ext cx="714375" cy="2190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Incluyendo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5" name="Conector recto 64"/>
          <p:cNvCxnSpPr>
            <a:stCxn id="99" idx="3"/>
            <a:endCxn id="33" idx="1"/>
          </p:cNvCxnSpPr>
          <p:nvPr/>
        </p:nvCxnSpPr>
        <p:spPr>
          <a:xfrm flipV="1">
            <a:off x="7359730" y="3559940"/>
            <a:ext cx="64527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Cuadro de texto 2"/>
          <p:cNvSpPr txBox="1">
            <a:spLocks noChangeArrowheads="1"/>
          </p:cNvSpPr>
          <p:nvPr/>
        </p:nvSpPr>
        <p:spPr bwMode="auto">
          <a:xfrm>
            <a:off x="316822" y="2134686"/>
            <a:ext cx="4007854" cy="94365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Certificado de firma digital – otorga la Organización Nacional de Acreditación de Colombia (ONAC)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hlinkClick r:id="rId2"/>
              </a:rPr>
              <a:t>https://onac.org.co/</a:t>
            </a:r>
            <a:endParaRPr lang="es-CO" sz="14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7" name="Conector recto 66"/>
          <p:cNvCxnSpPr/>
          <p:nvPr/>
        </p:nvCxnSpPr>
        <p:spPr>
          <a:xfrm>
            <a:off x="2846965" y="1703167"/>
            <a:ext cx="141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2846965" y="1703167"/>
            <a:ext cx="0" cy="377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Cuadro de texto 2"/>
          <p:cNvSpPr txBox="1">
            <a:spLocks noChangeArrowheads="1"/>
          </p:cNvSpPr>
          <p:nvPr/>
        </p:nvSpPr>
        <p:spPr bwMode="auto">
          <a:xfrm>
            <a:off x="3442543" y="1415829"/>
            <a:ext cx="660814" cy="2383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Requiere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Cuadro de texto 2"/>
          <p:cNvSpPr txBox="1">
            <a:spLocks noChangeArrowheads="1"/>
          </p:cNvSpPr>
          <p:nvPr/>
        </p:nvSpPr>
        <p:spPr bwMode="auto">
          <a:xfrm>
            <a:off x="595009" y="3262847"/>
            <a:ext cx="1442588" cy="9215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requiere un certificado de firma digital por sede.</a:t>
            </a:r>
          </a:p>
        </p:txBody>
      </p:sp>
      <p:cxnSp>
        <p:nvCxnSpPr>
          <p:cNvPr id="76" name="Conector recto 75"/>
          <p:cNvCxnSpPr/>
          <p:nvPr/>
        </p:nvCxnSpPr>
        <p:spPr>
          <a:xfrm flipH="1">
            <a:off x="1353555" y="3089394"/>
            <a:ext cx="482" cy="1734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5943600" y="5427218"/>
            <a:ext cx="56235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- Manual del usuario</a:t>
            </a:r>
            <a:endParaRPr lang="es-CO" sz="1400" dirty="0">
              <a:hlinkClick r:id="rId3"/>
            </a:endParaRPr>
          </a:p>
          <a:p>
            <a:r>
              <a:rPr lang="es-CO" sz="1400" dirty="0">
                <a:hlinkClick r:id="rId3"/>
              </a:rPr>
              <a:t>http://www.minjusticia.gov.co/</a:t>
            </a:r>
            <a:r>
              <a:rPr lang="es-CO" sz="1400" dirty="0" err="1">
                <a:hlinkClick r:id="rId3"/>
              </a:rPr>
              <a:t>Portals</a:t>
            </a:r>
            <a:r>
              <a:rPr lang="es-CO" sz="1400" dirty="0">
                <a:hlinkClick r:id="rId3"/>
              </a:rPr>
              <a:t>/0/CCITE/Guía%20usuario%20empresa%20V2.pdf</a:t>
            </a:r>
            <a:r>
              <a:rPr lang="es-CO" sz="1400" dirty="0"/>
              <a:t> </a:t>
            </a:r>
          </a:p>
          <a:p>
            <a:r>
              <a:rPr lang="es-CO" sz="1400" dirty="0"/>
              <a:t> - Registro movimientos </a:t>
            </a:r>
            <a:r>
              <a:rPr lang="es-CO" sz="1400" dirty="0">
                <a:hlinkClick r:id="rId4"/>
              </a:rPr>
              <a:t>http://www.minjusticia.gov.co/</a:t>
            </a:r>
            <a:r>
              <a:rPr lang="es-CO" sz="1400" dirty="0" err="1">
                <a:hlinkClick r:id="rId4"/>
              </a:rPr>
              <a:t>Portals</a:t>
            </a:r>
            <a:r>
              <a:rPr lang="es-CO" sz="1400" dirty="0">
                <a:hlinkClick r:id="rId4"/>
              </a:rPr>
              <a:t>/0/CCITE/Guía%20de%20Registro%20de%20movimientos%20en%20SICOQ..pdf</a:t>
            </a:r>
            <a:r>
              <a:rPr lang="es-CO" sz="1400" dirty="0"/>
              <a:t> </a:t>
            </a:r>
          </a:p>
        </p:txBody>
      </p:sp>
      <p:sp>
        <p:nvSpPr>
          <p:cNvPr id="30" name="Cuadro de texto 2"/>
          <p:cNvSpPr txBox="1">
            <a:spLocks noChangeArrowheads="1"/>
          </p:cNvSpPr>
          <p:nvPr/>
        </p:nvSpPr>
        <p:spPr bwMode="auto">
          <a:xfrm>
            <a:off x="2232899" y="3248479"/>
            <a:ext cx="2175679" cy="9215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Confirmar serial de Cert de firma vía email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diran.Sicoq@policía.gov.co</a:t>
            </a: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31" name="Conector recto 30"/>
          <p:cNvCxnSpPr>
            <a:endCxn id="30" idx="1"/>
          </p:cNvCxnSpPr>
          <p:nvPr/>
        </p:nvCxnSpPr>
        <p:spPr>
          <a:xfrm>
            <a:off x="2018291" y="3709247"/>
            <a:ext cx="2146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uadro de texto 2"/>
          <p:cNvSpPr txBox="1">
            <a:spLocks noChangeArrowheads="1"/>
          </p:cNvSpPr>
          <p:nvPr/>
        </p:nvSpPr>
        <p:spPr bwMode="auto">
          <a:xfrm>
            <a:off x="9413487" y="980953"/>
            <a:ext cx="2516167" cy="480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o de la plataforma requiere sistema JAVA</a:t>
            </a:r>
            <a:endParaRPr lang="es-CO" sz="14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Imagen 35" descr="cid:image001.jpg@01D70534.EC1CD5F0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4" y="26520"/>
            <a:ext cx="1473937" cy="594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707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" y="0"/>
            <a:ext cx="12192000" cy="68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969512" y="97388"/>
            <a:ext cx="5222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CO" sz="2800" b="1" dirty="0">
                <a:ln>
                  <a:solidFill>
                    <a:srgbClr val="5B9BD5">
                      <a:lumMod val="75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effectLst>
                  <a:glow rad="63500">
                    <a:srgbClr val="A5A5A5">
                      <a:satMod val="175000"/>
                      <a:alpha val="40000"/>
                    </a:srgbClr>
                  </a:glow>
                  <a:reflection blurRad="6350" stA="55000" endA="300" endPos="45500" dir="5400000" sy="-100000" algn="bl" rotWithShape="0"/>
                </a:effectLst>
              </a:rPr>
              <a:t>Generalidades usuarios y licencias</a:t>
            </a:r>
          </a:p>
        </p:txBody>
      </p:sp>
      <p:sp>
        <p:nvSpPr>
          <p:cNvPr id="39" name="Cuadro de texto 2"/>
          <p:cNvSpPr txBox="1">
            <a:spLocks noChangeArrowheads="1"/>
          </p:cNvSpPr>
          <p:nvPr/>
        </p:nvSpPr>
        <p:spPr bwMode="auto">
          <a:xfrm>
            <a:off x="4837917" y="891743"/>
            <a:ext cx="2510737" cy="3571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Existen dos tipos de usuarios</a:t>
            </a:r>
            <a:endParaRPr lang="es-CO" sz="14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Cuadro de texto 2"/>
          <p:cNvSpPr txBox="1">
            <a:spLocks noChangeArrowheads="1"/>
          </p:cNvSpPr>
          <p:nvPr/>
        </p:nvSpPr>
        <p:spPr bwMode="auto">
          <a:xfrm>
            <a:off x="1802540" y="1599480"/>
            <a:ext cx="4126851" cy="100072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Usuario Empresa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Realizar movimientos en plataforma SICOQ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Incluidos Nueva solicitud, actualización, sustitución de licencias</a:t>
            </a:r>
          </a:p>
        </p:txBody>
      </p:sp>
      <p:sp>
        <p:nvSpPr>
          <p:cNvPr id="42" name="Cuadro de texto 2"/>
          <p:cNvSpPr txBox="1">
            <a:spLocks noChangeArrowheads="1"/>
          </p:cNvSpPr>
          <p:nvPr/>
        </p:nvSpPr>
        <p:spPr bwMode="auto">
          <a:xfrm>
            <a:off x="6279501" y="1592110"/>
            <a:ext cx="3676070" cy="7083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Usuario Sucursal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Solo movimientos de sustancia en la plataforma SICOQ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10215405" y="902170"/>
            <a:ext cx="1727551" cy="108773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C/u debe tener Cert. De firma digital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2115655" y="4617323"/>
            <a:ext cx="1915072" cy="104771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1 certificado por  cada sustancia</a:t>
            </a:r>
          </a:p>
        </p:txBody>
      </p:sp>
      <p:sp>
        <p:nvSpPr>
          <p:cNvPr id="48" name="Rectángulo redondeado 47"/>
          <p:cNvSpPr/>
          <p:nvPr/>
        </p:nvSpPr>
        <p:spPr>
          <a:xfrm>
            <a:off x="2217362" y="2850332"/>
            <a:ext cx="1711658" cy="115972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1 entidad</a:t>
            </a:r>
          </a:p>
          <a:p>
            <a:pPr algn="ctr"/>
            <a:r>
              <a:rPr lang="es-CO" dirty="0"/>
              <a:t>(una sucursal)</a:t>
            </a:r>
          </a:p>
        </p:txBody>
      </p:sp>
      <p:sp>
        <p:nvSpPr>
          <p:cNvPr id="49" name="Rectángulo redondeado 48"/>
          <p:cNvSpPr/>
          <p:nvPr/>
        </p:nvSpPr>
        <p:spPr>
          <a:xfrm>
            <a:off x="5059128" y="4389730"/>
            <a:ext cx="1891657" cy="104771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1 certificado general por cada sustancia</a:t>
            </a:r>
          </a:p>
        </p:txBody>
      </p:sp>
      <p:sp>
        <p:nvSpPr>
          <p:cNvPr id="51" name="Rectángulo redondeado 50"/>
          <p:cNvSpPr/>
          <p:nvPr/>
        </p:nvSpPr>
        <p:spPr>
          <a:xfrm>
            <a:off x="5138043" y="2827797"/>
            <a:ext cx="1678259" cy="1129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Varias Sucursales</a:t>
            </a:r>
          </a:p>
        </p:txBody>
      </p:sp>
      <p:sp>
        <p:nvSpPr>
          <p:cNvPr id="52" name="Rectángulo redondeado 51"/>
          <p:cNvSpPr/>
          <p:nvPr/>
        </p:nvSpPr>
        <p:spPr>
          <a:xfrm>
            <a:off x="7841034" y="4434187"/>
            <a:ext cx="1836415" cy="101611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Certificados por sustancia y por sucursal independientes</a:t>
            </a:r>
          </a:p>
        </p:txBody>
      </p:sp>
      <p:sp>
        <p:nvSpPr>
          <p:cNvPr id="54" name="Rectángulo redondeado 53"/>
          <p:cNvSpPr/>
          <p:nvPr/>
        </p:nvSpPr>
        <p:spPr>
          <a:xfrm>
            <a:off x="7928921" y="2803883"/>
            <a:ext cx="1660643" cy="112686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Varias Sucursales</a:t>
            </a:r>
          </a:p>
        </p:txBody>
      </p:sp>
      <p:sp>
        <p:nvSpPr>
          <p:cNvPr id="5" name="Flecha abajo 4"/>
          <p:cNvSpPr/>
          <p:nvPr/>
        </p:nvSpPr>
        <p:spPr>
          <a:xfrm>
            <a:off x="2953734" y="4114981"/>
            <a:ext cx="238914" cy="274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Flecha abajo 54"/>
          <p:cNvSpPr/>
          <p:nvPr/>
        </p:nvSpPr>
        <p:spPr>
          <a:xfrm>
            <a:off x="8639785" y="4063124"/>
            <a:ext cx="238914" cy="274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6" name="Flecha abajo 55"/>
          <p:cNvSpPr/>
          <p:nvPr/>
        </p:nvSpPr>
        <p:spPr>
          <a:xfrm>
            <a:off x="5811975" y="4063124"/>
            <a:ext cx="238914" cy="274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Rectángulo redondeado 58"/>
          <p:cNvSpPr/>
          <p:nvPr/>
        </p:nvSpPr>
        <p:spPr>
          <a:xfrm>
            <a:off x="10074098" y="2083097"/>
            <a:ext cx="2013824" cy="7567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/>
              <a:t>Solicitar usuarios al correo</a:t>
            </a:r>
          </a:p>
          <a:p>
            <a:pPr algn="ctr"/>
            <a:endParaRPr lang="es-CO" sz="1200" dirty="0">
              <a:hlinkClick r:id="rId2"/>
            </a:endParaRPr>
          </a:p>
          <a:p>
            <a:pPr algn="ctr"/>
            <a:r>
              <a:rPr lang="es-CO" sz="1200" dirty="0">
                <a:hlinkClick r:id="rId2"/>
              </a:rPr>
              <a:t>diran.Sicoq@policía.gov.co</a:t>
            </a:r>
            <a:endParaRPr lang="es-CO" sz="1200" dirty="0"/>
          </a:p>
        </p:txBody>
      </p:sp>
      <p:sp>
        <p:nvSpPr>
          <p:cNvPr id="60" name="Rectángulo redondeado 59"/>
          <p:cNvSpPr/>
          <p:nvPr/>
        </p:nvSpPr>
        <p:spPr>
          <a:xfrm>
            <a:off x="4652833" y="5869975"/>
            <a:ext cx="2553115" cy="85289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Registros deben ser individuales por cada sucursal</a:t>
            </a:r>
          </a:p>
        </p:txBody>
      </p:sp>
      <p:sp>
        <p:nvSpPr>
          <p:cNvPr id="63" name="Rectángulo redondeado 62"/>
          <p:cNvSpPr/>
          <p:nvPr/>
        </p:nvSpPr>
        <p:spPr>
          <a:xfrm>
            <a:off x="7482683" y="5885423"/>
            <a:ext cx="2553115" cy="85289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Registros deben ser individuales por cada sucursal</a:t>
            </a:r>
          </a:p>
        </p:txBody>
      </p:sp>
      <p:cxnSp>
        <p:nvCxnSpPr>
          <p:cNvPr id="73" name="Conector recto 72"/>
          <p:cNvCxnSpPr>
            <a:endCxn id="40" idx="0"/>
          </p:cNvCxnSpPr>
          <p:nvPr/>
        </p:nvCxnSpPr>
        <p:spPr>
          <a:xfrm flipH="1">
            <a:off x="3865966" y="1248937"/>
            <a:ext cx="1445182" cy="350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ector recto 73"/>
          <p:cNvCxnSpPr>
            <a:stCxn id="42" idx="0"/>
          </p:cNvCxnSpPr>
          <p:nvPr/>
        </p:nvCxnSpPr>
        <p:spPr>
          <a:xfrm flipH="1" flipV="1">
            <a:off x="6884850" y="1248937"/>
            <a:ext cx="1232686" cy="3431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74"/>
          <p:cNvCxnSpPr>
            <a:stCxn id="2" idx="2"/>
          </p:cNvCxnSpPr>
          <p:nvPr/>
        </p:nvCxnSpPr>
        <p:spPr>
          <a:xfrm flipH="1">
            <a:off x="9955572" y="1446037"/>
            <a:ext cx="259833" cy="401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 flipH="1" flipV="1">
            <a:off x="9955571" y="2093897"/>
            <a:ext cx="118527" cy="206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Imagen 26" descr="cid:image001.jpg@01D70534.EC1CD5F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4" y="26520"/>
            <a:ext cx="1473937" cy="59408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Flecha abajo 27"/>
          <p:cNvSpPr/>
          <p:nvPr/>
        </p:nvSpPr>
        <p:spPr>
          <a:xfrm>
            <a:off x="8639784" y="5527661"/>
            <a:ext cx="238914" cy="274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Flecha abajo 28"/>
          <p:cNvSpPr/>
          <p:nvPr/>
        </p:nvSpPr>
        <p:spPr>
          <a:xfrm>
            <a:off x="5809934" y="5527660"/>
            <a:ext cx="238914" cy="274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5772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" y="0"/>
            <a:ext cx="12192000" cy="68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965580" y="97387"/>
            <a:ext cx="3226422" cy="53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CO" sz="2800" b="1" dirty="0">
                <a:ln>
                  <a:solidFill>
                    <a:srgbClr val="5B9BD5">
                      <a:lumMod val="75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effectLst>
                  <a:glow rad="63500">
                    <a:srgbClr val="A5A5A5">
                      <a:satMod val="175000"/>
                      <a:alpha val="40000"/>
                    </a:srgbClr>
                  </a:glow>
                  <a:reflection blurRad="6350" stA="55000" endA="300" endPos="45500" dir="5400000" sy="-100000" algn="bl" rotWithShape="0"/>
                </a:effectLst>
              </a:rPr>
              <a:t>Certificación  - CCITE</a:t>
            </a:r>
          </a:p>
        </p:txBody>
      </p:sp>
      <p:sp>
        <p:nvSpPr>
          <p:cNvPr id="29" name="Cuadro de texto 2"/>
          <p:cNvSpPr txBox="1">
            <a:spLocks noChangeArrowheads="1"/>
          </p:cNvSpPr>
          <p:nvPr/>
        </p:nvSpPr>
        <p:spPr bwMode="auto">
          <a:xfrm>
            <a:off x="3462125" y="727697"/>
            <a:ext cx="5264031" cy="82667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Certificado de carencia de informes por tráfico de estupefacientes (CCITE).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Decreto 0585 de 2018</a:t>
            </a:r>
            <a:endParaRPr lang="es-CO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Cuadro de texto 2"/>
          <p:cNvSpPr txBox="1">
            <a:spLocks noChangeArrowheads="1"/>
          </p:cNvSpPr>
          <p:nvPr/>
        </p:nvSpPr>
        <p:spPr bwMode="auto">
          <a:xfrm>
            <a:off x="2754185" y="1666114"/>
            <a:ext cx="6679909" cy="54758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Certifica la inexistencia de informes provenientes de autoridades nacionales y extranjeras con delitos de tráfico de estupefacientes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22475"/>
              </p:ext>
            </p:extLst>
          </p:nvPr>
        </p:nvGraphicFramePr>
        <p:xfrm>
          <a:off x="271037" y="2325442"/>
          <a:ext cx="3422657" cy="4190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657">
                  <a:extLst>
                    <a:ext uri="{9D8B030D-6E8A-4147-A177-3AD203B41FA5}">
                      <a16:colId xmlns:a16="http://schemas.microsoft.com/office/drawing/2014/main" val="2395900784"/>
                    </a:ext>
                  </a:extLst>
                </a:gridCol>
              </a:tblGrid>
              <a:tr h="416485">
                <a:tc>
                  <a:txBody>
                    <a:bodyPr/>
                    <a:lstStyle/>
                    <a:p>
                      <a:r>
                        <a:rPr lang="es-CO" sz="1400" dirty="0"/>
                        <a:t>Proceso (tiempo</a:t>
                      </a:r>
                      <a:r>
                        <a:rPr lang="es-CO" sz="1400" baseline="0" dirty="0"/>
                        <a:t> de respuesta hasta 90 días hábiles)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610830"/>
                  </a:ext>
                </a:extLst>
              </a:tr>
              <a:tr h="423828">
                <a:tc>
                  <a:txBody>
                    <a:bodyPr/>
                    <a:lstStyle/>
                    <a:p>
                      <a:pPr algn="l"/>
                      <a:r>
                        <a:rPr lang="es-CO" sz="1400" dirty="0"/>
                        <a:t>Registro</a:t>
                      </a:r>
                      <a:r>
                        <a:rPr lang="es-CO" sz="1400" baseline="0" dirty="0"/>
                        <a:t> empresa plataforma Sicoq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1978"/>
                  </a:ext>
                </a:extLst>
              </a:tr>
              <a:tr h="437499">
                <a:tc>
                  <a:txBody>
                    <a:bodyPr/>
                    <a:lstStyle/>
                    <a:p>
                      <a:r>
                        <a:rPr lang="es-CO" sz="1400" dirty="0"/>
                        <a:t>Enviar</a:t>
                      </a:r>
                      <a:r>
                        <a:rPr lang="es-CO" sz="1400" baseline="0" dirty="0"/>
                        <a:t> solicitud plataforma Sicoq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86621"/>
                  </a:ext>
                </a:extLst>
              </a:tr>
              <a:tr h="464845">
                <a:tc>
                  <a:txBody>
                    <a:bodyPr/>
                    <a:lstStyle/>
                    <a:p>
                      <a:r>
                        <a:rPr lang="es-CO" sz="1400" dirty="0"/>
                        <a:t>Radicar</a:t>
                      </a:r>
                      <a:r>
                        <a:rPr lang="es-CO" sz="1400" baseline="0" dirty="0"/>
                        <a:t> documentos en físico (incluyendo comunicación firmada por Repres. legal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07664"/>
                  </a:ext>
                </a:extLst>
              </a:tr>
              <a:tr h="1774651">
                <a:tc>
                  <a:txBody>
                    <a:bodyPr/>
                    <a:lstStyle/>
                    <a:p>
                      <a:r>
                        <a:rPr lang="es-CO" sz="1400" dirty="0"/>
                        <a:t>Pago</a:t>
                      </a:r>
                      <a:r>
                        <a:rPr lang="es-CO" sz="1400" baseline="0" dirty="0"/>
                        <a:t> de tarifa (2022)</a:t>
                      </a:r>
                    </a:p>
                    <a:p>
                      <a:endParaRPr lang="es-CO" sz="1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287247"/>
                  </a:ext>
                </a:extLst>
              </a:tr>
              <a:tr h="424238">
                <a:tc>
                  <a:txBody>
                    <a:bodyPr/>
                    <a:lstStyle/>
                    <a:p>
                      <a:r>
                        <a:rPr lang="es-CO" sz="1400" dirty="0"/>
                        <a:t>Vigencia</a:t>
                      </a:r>
                      <a:r>
                        <a:rPr lang="es-CO" sz="1400" baseline="0" dirty="0"/>
                        <a:t> licencia hasta por 5 años </a:t>
                      </a:r>
                    </a:p>
                    <a:p>
                      <a:r>
                        <a:rPr lang="es-CO" sz="1400" baseline="0" dirty="0"/>
                        <a:t>(actual 2 años)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81684"/>
                  </a:ext>
                </a:extLst>
              </a:tr>
            </a:tbl>
          </a:graphicData>
        </a:graphic>
      </p:graphicFrame>
      <p:graphicFrame>
        <p:nvGraphicFramePr>
          <p:cNvPr id="39" name="Tabl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133557"/>
              </p:ext>
            </p:extLst>
          </p:nvPr>
        </p:nvGraphicFramePr>
        <p:xfrm>
          <a:off x="4003288" y="2325442"/>
          <a:ext cx="4181707" cy="39415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81707">
                  <a:extLst>
                    <a:ext uri="{9D8B030D-6E8A-4147-A177-3AD203B41FA5}">
                      <a16:colId xmlns:a16="http://schemas.microsoft.com/office/drawing/2014/main" val="2395900784"/>
                    </a:ext>
                  </a:extLst>
                </a:gridCol>
              </a:tblGrid>
              <a:tr h="416769">
                <a:tc>
                  <a:txBody>
                    <a:bodyPr/>
                    <a:lstStyle/>
                    <a:p>
                      <a:r>
                        <a:rPr lang="es-CO" sz="1400" dirty="0"/>
                        <a:t>Requisitos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610830"/>
                  </a:ext>
                </a:extLst>
              </a:tr>
              <a:tr h="561933">
                <a:tc>
                  <a:txBody>
                    <a:bodyPr/>
                    <a:lstStyle/>
                    <a:p>
                      <a:r>
                        <a:rPr lang="es-CO" sz="1400" b="1" dirty="0"/>
                        <a:t>PN</a:t>
                      </a:r>
                    </a:p>
                    <a:p>
                      <a:r>
                        <a:rPr lang="es-CO" sz="1400" dirty="0"/>
                        <a:t>Copia</a:t>
                      </a:r>
                      <a:r>
                        <a:rPr lang="es-CO" sz="1400" baseline="0" dirty="0"/>
                        <a:t> documento de identificación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1978"/>
                  </a:ext>
                </a:extLst>
              </a:tr>
              <a:tr h="561933">
                <a:tc>
                  <a:txBody>
                    <a:bodyPr/>
                    <a:lstStyle/>
                    <a:p>
                      <a:r>
                        <a:rPr lang="es-CO" sz="1400" dirty="0"/>
                        <a:t>No. De identificación</a:t>
                      </a:r>
                      <a:r>
                        <a:rPr lang="es-CO" sz="1400" baseline="0" dirty="0"/>
                        <a:t> tributaria (NIT) y copia matricula mercantil (establecimientos comerciales)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86621"/>
                  </a:ext>
                </a:extLst>
              </a:tr>
              <a:tr h="460350">
                <a:tc>
                  <a:txBody>
                    <a:bodyPr/>
                    <a:lstStyle/>
                    <a:p>
                      <a:r>
                        <a:rPr lang="es-CO" sz="1400" dirty="0"/>
                        <a:t>Pago Tarifa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07664"/>
                  </a:ext>
                </a:extLst>
              </a:tr>
              <a:tr h="1041630">
                <a:tc>
                  <a:txBody>
                    <a:bodyPr/>
                    <a:lstStyle/>
                    <a:p>
                      <a:r>
                        <a:rPr lang="es-CO" sz="1400" b="1" dirty="0"/>
                        <a:t>PJ</a:t>
                      </a:r>
                    </a:p>
                    <a:p>
                      <a:r>
                        <a:rPr lang="es-CO" sz="1400" dirty="0"/>
                        <a:t>No. de</a:t>
                      </a:r>
                      <a:r>
                        <a:rPr lang="es-CO" sz="1400" baseline="0" dirty="0"/>
                        <a:t> identificación tributaria (NIT)</a:t>
                      </a:r>
                    </a:p>
                    <a:p>
                      <a:r>
                        <a:rPr lang="es-CO" sz="1400" baseline="0" dirty="0"/>
                        <a:t>Copias documento de identidad representantes legales, junta directiva, socios capital &gt;20%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287247"/>
                  </a:ext>
                </a:extLst>
              </a:tr>
              <a:tr h="336999">
                <a:tc>
                  <a:txBody>
                    <a:bodyPr/>
                    <a:lstStyle/>
                    <a:p>
                      <a:r>
                        <a:rPr lang="es-CO" sz="1400" dirty="0"/>
                        <a:t>Pago</a:t>
                      </a:r>
                      <a:r>
                        <a:rPr lang="es-CO" sz="1400" baseline="0" dirty="0"/>
                        <a:t> Tarifa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81684"/>
                  </a:ext>
                </a:extLst>
              </a:tr>
              <a:tr h="561933">
                <a:tc>
                  <a:txBody>
                    <a:bodyPr/>
                    <a:lstStyle/>
                    <a:p>
                      <a:r>
                        <a:rPr lang="es-CO" sz="1400" dirty="0"/>
                        <a:t>Certificación</a:t>
                      </a:r>
                      <a:r>
                        <a:rPr lang="es-CO" sz="1400" baseline="0" dirty="0"/>
                        <a:t> composición accionaria (sociedades accionarias).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248979"/>
                  </a:ext>
                </a:extLst>
              </a:tr>
            </a:tbl>
          </a:graphicData>
        </a:graphic>
      </p:graphicFrame>
      <p:graphicFrame>
        <p:nvGraphicFramePr>
          <p:cNvPr id="40" name="Tab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745638"/>
              </p:ext>
            </p:extLst>
          </p:nvPr>
        </p:nvGraphicFramePr>
        <p:xfrm>
          <a:off x="8701747" y="2325442"/>
          <a:ext cx="3130084" cy="33217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30084">
                  <a:extLst>
                    <a:ext uri="{9D8B030D-6E8A-4147-A177-3AD203B41FA5}">
                      <a16:colId xmlns:a16="http://schemas.microsoft.com/office/drawing/2014/main" val="2395900784"/>
                    </a:ext>
                  </a:extLst>
                </a:gridCol>
              </a:tblGrid>
              <a:tr h="664358">
                <a:tc>
                  <a:txBody>
                    <a:bodyPr/>
                    <a:lstStyle/>
                    <a:p>
                      <a:r>
                        <a:rPr lang="es-CO" sz="1400" dirty="0"/>
                        <a:t>Requisitos</a:t>
                      </a:r>
                      <a:r>
                        <a:rPr lang="es-CO" sz="1400" baseline="0" dirty="0"/>
                        <a:t> índole técnico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610830"/>
                  </a:ext>
                </a:extLst>
              </a:tr>
              <a:tr h="664358">
                <a:tc>
                  <a:txBody>
                    <a:bodyPr/>
                    <a:lstStyle/>
                    <a:p>
                      <a:r>
                        <a:rPr lang="es-CO" sz="1400" dirty="0"/>
                        <a:t>Especificar</a:t>
                      </a:r>
                      <a:r>
                        <a:rPr lang="es-CO" sz="1400" baseline="0" dirty="0"/>
                        <a:t> unidades de medida</a:t>
                      </a:r>
                    </a:p>
                    <a:p>
                      <a:r>
                        <a:rPr lang="es-CO" sz="1400" baseline="0" dirty="0"/>
                        <a:t>(</a:t>
                      </a:r>
                      <a:r>
                        <a:rPr lang="es-CO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Kg</a:t>
                      </a:r>
                      <a:r>
                        <a:rPr lang="es-CO" sz="1400" baseline="0" dirty="0"/>
                        <a:t>. Ton. </a:t>
                      </a:r>
                      <a:r>
                        <a:rPr lang="es-CO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Lts</a:t>
                      </a:r>
                      <a:r>
                        <a:rPr lang="es-CO" sz="1400" baseline="0" dirty="0"/>
                        <a:t>. Galones)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1978"/>
                  </a:ext>
                </a:extLst>
              </a:tr>
              <a:tr h="664358">
                <a:tc>
                  <a:txBody>
                    <a:bodyPr/>
                    <a:lstStyle/>
                    <a:p>
                      <a:r>
                        <a:rPr lang="es-CO" sz="1400" dirty="0"/>
                        <a:t>Registro</a:t>
                      </a:r>
                      <a:r>
                        <a:rPr lang="es-CO" sz="1400" baseline="0" dirty="0"/>
                        <a:t> fotográfico zonas de manejo de sustancias y prod.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86621"/>
                  </a:ext>
                </a:extLst>
              </a:tr>
              <a:tr h="664358">
                <a:tc>
                  <a:txBody>
                    <a:bodyPr/>
                    <a:lstStyle/>
                    <a:p>
                      <a:r>
                        <a:rPr lang="es-CO" sz="1400" dirty="0"/>
                        <a:t>Concepto</a:t>
                      </a:r>
                      <a:r>
                        <a:rPr lang="es-CO" sz="1400" baseline="0" dirty="0"/>
                        <a:t> favorable en la visita previa de control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07664"/>
                  </a:ext>
                </a:extLst>
              </a:tr>
              <a:tr h="664358">
                <a:tc>
                  <a:txBody>
                    <a:bodyPr/>
                    <a:lstStyle/>
                    <a:p>
                      <a:r>
                        <a:rPr lang="es-CO" sz="1400" dirty="0"/>
                        <a:t>Indicar periodicidad</a:t>
                      </a:r>
                      <a:r>
                        <a:rPr lang="es-CO" sz="1400" baseline="0" dirty="0"/>
                        <a:t> para cantidades solicitadas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715829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112959"/>
              </p:ext>
            </p:extLst>
          </p:nvPr>
        </p:nvGraphicFramePr>
        <p:xfrm>
          <a:off x="378636" y="4572000"/>
          <a:ext cx="31079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629">
                  <a:extLst>
                    <a:ext uri="{9D8B030D-6E8A-4147-A177-3AD203B41FA5}">
                      <a16:colId xmlns:a16="http://schemas.microsoft.com/office/drawing/2014/main" val="1149510595"/>
                    </a:ext>
                  </a:extLst>
                </a:gridCol>
                <a:gridCol w="1578271">
                  <a:extLst>
                    <a:ext uri="{9D8B030D-6E8A-4147-A177-3AD203B41FA5}">
                      <a16:colId xmlns:a16="http://schemas.microsoft.com/office/drawing/2014/main" val="2764824334"/>
                    </a:ext>
                  </a:extLst>
                </a:gridCol>
              </a:tblGrid>
              <a:tr h="1131561">
                <a:tc>
                  <a:txBody>
                    <a:bodyPr/>
                    <a:lstStyle/>
                    <a:p>
                      <a:r>
                        <a:rPr lang="es-CO" sz="1200" dirty="0"/>
                        <a:t>PN o PJ</a:t>
                      </a:r>
                    </a:p>
                    <a:p>
                      <a:r>
                        <a:rPr lang="es-CO" sz="1200" dirty="0"/>
                        <a:t>Patrimonio bruto o capital pagado hast</a:t>
                      </a:r>
                      <a:r>
                        <a:rPr lang="es-CO" sz="1200" baseline="0" dirty="0"/>
                        <a:t>a 50 SMMLV</a:t>
                      </a:r>
                    </a:p>
                    <a:p>
                      <a:endParaRPr lang="es-CO" sz="1200" baseline="0" dirty="0"/>
                    </a:p>
                    <a:p>
                      <a:r>
                        <a:rPr lang="es-CO" sz="1200" baseline="0" dirty="0"/>
                        <a:t>Tarifa 9,50 UVT</a:t>
                      </a:r>
                    </a:p>
                    <a:p>
                      <a:r>
                        <a:rPr lang="es-CO" sz="1200" baseline="0" dirty="0"/>
                        <a:t>Valor $361.038 cop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PN o PJ</a:t>
                      </a:r>
                    </a:p>
                    <a:p>
                      <a:r>
                        <a:rPr lang="es-CO" sz="1200" dirty="0"/>
                        <a:t>Patrimonio bruto o capital pagado superiores</a:t>
                      </a:r>
                      <a:r>
                        <a:rPr lang="es-CO" sz="1200" baseline="0" dirty="0"/>
                        <a:t> 50 SMMLV</a:t>
                      </a:r>
                    </a:p>
                    <a:p>
                      <a:endParaRPr lang="es-CO" sz="1200" baseline="0" dirty="0"/>
                    </a:p>
                    <a:p>
                      <a:r>
                        <a:rPr lang="es-CO" sz="1200" baseline="0" dirty="0"/>
                        <a:t>Tarifa 14,26 UVT</a:t>
                      </a:r>
                    </a:p>
                    <a:p>
                      <a:r>
                        <a:rPr lang="es-CO" sz="1200" baseline="0" dirty="0"/>
                        <a:t>Valor $541.937 cop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064581"/>
                  </a:ext>
                </a:extLst>
              </a:tr>
            </a:tbl>
          </a:graphicData>
        </a:graphic>
      </p:graphicFrame>
      <p:sp>
        <p:nvSpPr>
          <p:cNvPr id="42" name="Cuadro de texto 2"/>
          <p:cNvSpPr txBox="1">
            <a:spLocks noChangeArrowheads="1"/>
          </p:cNvSpPr>
          <p:nvPr/>
        </p:nvSpPr>
        <p:spPr bwMode="auto">
          <a:xfrm>
            <a:off x="8838892" y="5758979"/>
            <a:ext cx="3095625" cy="66675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Importante que la solicitud se encuentre en estado </a:t>
            </a:r>
            <a:r>
              <a:rPr lang="es-CO" sz="11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ENVIADA</a:t>
            </a:r>
            <a:r>
              <a:rPr lang="es-CO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una vez realizada la solicitud por la plataforma</a:t>
            </a:r>
          </a:p>
        </p:txBody>
      </p:sp>
      <p:pic>
        <p:nvPicPr>
          <p:cNvPr id="12" name="Imagen 11" descr="cid:image001.jpg@01D70534.EC1CD5F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4" y="26520"/>
            <a:ext cx="1473937" cy="594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64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" y="0"/>
            <a:ext cx="12192000" cy="68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950820" y="97387"/>
            <a:ext cx="4241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CO" sz="2800" b="1" dirty="0">
                <a:ln>
                  <a:solidFill>
                    <a:srgbClr val="5B9BD5">
                      <a:lumMod val="75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effectLst>
                  <a:glow rad="63500">
                    <a:srgbClr val="A5A5A5">
                      <a:satMod val="175000"/>
                      <a:alpha val="40000"/>
                    </a:srgbClr>
                  </a:glow>
                  <a:reflection blurRad="6350" stA="55000" endA="300" endPos="45500" dir="5400000" sy="-100000" algn="bl" rotWithShape="0"/>
                </a:effectLst>
              </a:rPr>
              <a:t>Autorización extraordinaria</a:t>
            </a:r>
          </a:p>
        </p:txBody>
      </p:sp>
      <p:sp>
        <p:nvSpPr>
          <p:cNvPr id="13" name="Cuadro de texto 2"/>
          <p:cNvSpPr txBox="1">
            <a:spLocks noChangeArrowheads="1"/>
          </p:cNvSpPr>
          <p:nvPr/>
        </p:nvSpPr>
        <p:spPr bwMode="auto">
          <a:xfrm>
            <a:off x="4783612" y="1040595"/>
            <a:ext cx="2414297" cy="6559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Autorización extraordinaria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Decreto 0585 de 2018</a:t>
            </a:r>
          </a:p>
        </p:txBody>
      </p:sp>
      <p:sp>
        <p:nvSpPr>
          <p:cNvPr id="14" name="Cuadro de texto 2"/>
          <p:cNvSpPr txBox="1">
            <a:spLocks noChangeArrowheads="1"/>
          </p:cNvSpPr>
          <p:nvPr/>
        </p:nvSpPr>
        <p:spPr bwMode="auto">
          <a:xfrm>
            <a:off x="2245142" y="2236349"/>
            <a:ext cx="2839814" cy="27147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Aplica en caso de: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-Solicitud de renovación y sustitución de CCITE aun no aprobada.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-Eventos de fuerza mayor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-Existencia de prod que se deban agotar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-Manejo ocasional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-Cantidad superior a la autoriza</a:t>
            </a:r>
            <a:r>
              <a:rPr lang="es-CO" sz="1400" dirty="0">
                <a:ea typeface="Calibri" panose="020F0502020204030204" pitchFamily="34" charset="0"/>
                <a:cs typeface="Times New Roman" panose="02020603050405020304" pitchFamily="18" charset="0"/>
              </a:rPr>
              <a:t>da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6457893" y="2254149"/>
            <a:ext cx="1816312" cy="2874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Requisitos </a:t>
            </a: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6904929" y="3015084"/>
            <a:ext cx="2566639" cy="214963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C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firmada por el representante legal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-No. De identificación tributaria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-Pago de tarifa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-Documentos que justifiquen la solicitud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7" name="Conector recto 16"/>
          <p:cNvCxnSpPr/>
          <p:nvPr/>
        </p:nvCxnSpPr>
        <p:spPr>
          <a:xfrm flipH="1">
            <a:off x="6568068" y="2566944"/>
            <a:ext cx="2089" cy="18266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6568068" y="3169968"/>
            <a:ext cx="276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6568068" y="3727528"/>
            <a:ext cx="276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6568068" y="4070616"/>
            <a:ext cx="276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6568068" y="4393581"/>
            <a:ext cx="276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13" idx="2"/>
          </p:cNvCxnSpPr>
          <p:nvPr/>
        </p:nvCxnSpPr>
        <p:spPr>
          <a:xfrm>
            <a:off x="5990761" y="1696590"/>
            <a:ext cx="0" cy="270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3631087" y="1966701"/>
            <a:ext cx="38694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7499399" y="1971994"/>
            <a:ext cx="1161" cy="2452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3631087" y="1967906"/>
            <a:ext cx="0" cy="2821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uadro de texto 2"/>
          <p:cNvSpPr txBox="1">
            <a:spLocks noChangeArrowheads="1"/>
          </p:cNvSpPr>
          <p:nvPr/>
        </p:nvSpPr>
        <p:spPr bwMode="auto">
          <a:xfrm>
            <a:off x="8959308" y="1003217"/>
            <a:ext cx="2269970" cy="730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Vigencia máximo 90 días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ea typeface="Calibri" panose="020F0502020204030204" pitchFamily="34" charset="0"/>
                <a:cs typeface="Times New Roman" panose="02020603050405020304" pitchFamily="18" charset="0"/>
              </a:rPr>
              <a:t>Tiempo de respuesta: Hasta 15 días hábiles</a:t>
            </a:r>
            <a:endParaRPr lang="es-CO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3" name="Conector recto 32"/>
          <p:cNvCxnSpPr>
            <a:stCxn id="13" idx="3"/>
            <a:endCxn id="32" idx="1"/>
          </p:cNvCxnSpPr>
          <p:nvPr/>
        </p:nvCxnSpPr>
        <p:spPr>
          <a:xfrm flipV="1">
            <a:off x="7197909" y="1368592"/>
            <a:ext cx="176139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437453" y="6105189"/>
            <a:ext cx="80820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CO" sz="1200" dirty="0"/>
              <a:t>Decreto 0585 de 2018</a:t>
            </a:r>
          </a:p>
          <a:p>
            <a:r>
              <a:rPr lang="es-CO" sz="1200" dirty="0">
                <a:hlinkClick r:id="rId3"/>
              </a:rPr>
              <a:t>http://</a:t>
            </a:r>
            <a:r>
              <a:rPr lang="es-CO" sz="1400" dirty="0">
                <a:hlinkClick r:id="rId3"/>
              </a:rPr>
              <a:t>www.minjusticia.gov.co/Portals/0/CCITE/Decreto%200585%2002%20de%20abril%20de%202018.pdf</a:t>
            </a:r>
            <a:r>
              <a:rPr lang="es-CO" sz="1200" dirty="0"/>
              <a:t> </a:t>
            </a:r>
          </a:p>
        </p:txBody>
      </p:sp>
      <p:pic>
        <p:nvPicPr>
          <p:cNvPr id="25" name="Imagen 24" descr="cid:image001.jpg@01D70534.EC1CD5F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11"/>
          <a:stretch/>
        </p:blipFill>
        <p:spPr bwMode="auto">
          <a:xfrm>
            <a:off x="87234" y="26520"/>
            <a:ext cx="1473937" cy="594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1426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1" id="{8FE50D6C-D30F-4A1A-8AEC-3241D4112046}" vid="{DF28AABA-DF8D-4D7B-9CA3-8FDD7392003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d1b112e-f66a-431b-927e-4b7ac04ade02">
      <UserInfo>
        <DisplayName>Andrea Milena Gonzalez Valenzuela</DisplayName>
        <AccountId>26</AccountId>
        <AccountType/>
      </UserInfo>
      <UserInfo>
        <DisplayName>Liliana Patricia Ayala Caro</DisplayName>
        <AccountId>18</AccountId>
        <AccountType/>
      </UserInfo>
      <UserInfo>
        <DisplayName>Efrain Mauricio Becerra Barbosa</DisplayName>
        <AccountId>19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637196F197F9458E5EF266C051F593" ma:contentTypeVersion="4" ma:contentTypeDescription="Crear nuevo documento." ma:contentTypeScope="" ma:versionID="ac9ded2d441691b4f70f0bab5348bdc5">
  <xsd:schema xmlns:xsd="http://www.w3.org/2001/XMLSchema" xmlns:xs="http://www.w3.org/2001/XMLSchema" xmlns:p="http://schemas.microsoft.com/office/2006/metadata/properties" xmlns:ns2="40ee0bf6-f2bb-4790-91b9-5dba52ceb4ae" xmlns:ns3="3d1b112e-f66a-431b-927e-4b7ac04ade02" targetNamespace="http://schemas.microsoft.com/office/2006/metadata/properties" ma:root="true" ma:fieldsID="062656aad2476eeb05b3caf748005e04" ns2:_="" ns3:_="">
    <xsd:import namespace="40ee0bf6-f2bb-4790-91b9-5dba52ceb4ae"/>
    <xsd:import namespace="3d1b112e-f66a-431b-927e-4b7ac04ade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e0bf6-f2bb-4790-91b9-5dba52ceb4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b112e-f66a-431b-927e-4b7ac04ade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0DA01A-7440-4F1E-8DEE-B15A4B890B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B2AF72-01EC-4082-9481-2815B9DC755E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40ee0bf6-f2bb-4790-91b9-5dba52ceb4ae"/>
    <ds:schemaRef ds:uri="http://schemas.microsoft.com/office/2006/documentManagement/types"/>
    <ds:schemaRef ds:uri="http://www.w3.org/XML/1998/namespace"/>
    <ds:schemaRef ds:uri="3d1b112e-f66a-431b-927e-4b7ac04ade02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84D56B3-F16D-454A-AFD4-771DA8B88B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ee0bf6-f2bb-4790-91b9-5dba52ceb4ae"/>
    <ds:schemaRef ds:uri="3d1b112e-f66a-431b-927e-4b7ac04ade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1</Template>
  <TotalTime>17643</TotalTime>
  <Words>1456</Words>
  <Application>Microsoft Office PowerPoint</Application>
  <PresentationFormat>Panorámica</PresentationFormat>
  <Paragraphs>287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Velandia Nuñez</dc:creator>
  <cp:lastModifiedBy>Yarid Andrea Ocampo Bohorquez</cp:lastModifiedBy>
  <cp:revision>126</cp:revision>
  <dcterms:created xsi:type="dcterms:W3CDTF">2019-02-15T15:47:51Z</dcterms:created>
  <dcterms:modified xsi:type="dcterms:W3CDTF">2022-04-20T19:21:58Z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0x01010051637196F197F9458E5EF266C051F593</vt:lpwstr>
  </property>
  <property fmtid="{D5CDD505-2E9C-101B-9397-08002B2CF9AE}" pid="3" name="AuthorIds_UIVersion_4096">
    <vt:lpwstr>6</vt:lpwstr>
  </property>
  <property fmtid="{D5CDD505-2E9C-101B-9397-08002B2CF9AE}" pid="4" name="AuthorIds_UIVersion_5120">
    <vt:lpwstr>6</vt:lpwstr>
  </property>
</Properties>
</file>