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E13092-7E22-47A7-B683-E8C5CAE6425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DFA0F28E-F774-4AD0-870D-BA43A2CC40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D1B1421E-618F-4A35-BFE7-94251318D5AB}"/>
              </a:ext>
            </a:extLst>
          </p:cNvPr>
          <p:cNvSpPr>
            <a:spLocks noGrp="1"/>
          </p:cNvSpPr>
          <p:nvPr>
            <p:ph type="dt" sz="half" idx="10"/>
          </p:nvPr>
        </p:nvSpPr>
        <p:spPr/>
        <p:txBody>
          <a:bodyPr/>
          <a:lstStyle/>
          <a:p>
            <a:fld id="{49150934-BC36-470F-83D9-02ED8B2D1FD0}" type="datetimeFigureOut">
              <a:rPr lang="es-CO" smtClean="0"/>
              <a:t>12/08/2021</a:t>
            </a:fld>
            <a:endParaRPr lang="es-CO"/>
          </a:p>
        </p:txBody>
      </p:sp>
      <p:sp>
        <p:nvSpPr>
          <p:cNvPr id="5" name="Marcador de pie de página 4">
            <a:extLst>
              <a:ext uri="{FF2B5EF4-FFF2-40B4-BE49-F238E27FC236}">
                <a16:creationId xmlns:a16="http://schemas.microsoft.com/office/drawing/2014/main" id="{663F4301-015C-4E1C-AFC8-E726F4A690F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315BB1B-EFF5-43B9-8D4C-8D3546477A80}"/>
              </a:ext>
            </a:extLst>
          </p:cNvPr>
          <p:cNvSpPr>
            <a:spLocks noGrp="1"/>
          </p:cNvSpPr>
          <p:nvPr>
            <p:ph type="sldNum" sz="quarter" idx="12"/>
          </p:nvPr>
        </p:nvSpPr>
        <p:spPr/>
        <p:txBody>
          <a:bodyPr/>
          <a:lstStyle/>
          <a:p>
            <a:fld id="{0B22CAC4-4BAA-43D8-8DA6-52795164AB2A}" type="slidenum">
              <a:rPr lang="es-CO" smtClean="0"/>
              <a:t>‹Nº›</a:t>
            </a:fld>
            <a:endParaRPr lang="es-CO"/>
          </a:p>
        </p:txBody>
      </p:sp>
    </p:spTree>
    <p:extLst>
      <p:ext uri="{BB962C8B-B14F-4D97-AF65-F5344CB8AC3E}">
        <p14:creationId xmlns:p14="http://schemas.microsoft.com/office/powerpoint/2010/main" val="1284369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14D4E4-E723-4E5D-ABC7-32A3E4DF04B3}"/>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C9795897-1B54-450F-94DE-8B77F9CD5011}"/>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B6A750F4-CA8D-4FD4-9C18-F9D6FA09C136}"/>
              </a:ext>
            </a:extLst>
          </p:cNvPr>
          <p:cNvSpPr>
            <a:spLocks noGrp="1"/>
          </p:cNvSpPr>
          <p:nvPr>
            <p:ph type="dt" sz="half" idx="10"/>
          </p:nvPr>
        </p:nvSpPr>
        <p:spPr/>
        <p:txBody>
          <a:bodyPr/>
          <a:lstStyle/>
          <a:p>
            <a:fld id="{49150934-BC36-470F-83D9-02ED8B2D1FD0}" type="datetimeFigureOut">
              <a:rPr lang="es-CO" smtClean="0"/>
              <a:t>12/08/2021</a:t>
            </a:fld>
            <a:endParaRPr lang="es-CO"/>
          </a:p>
        </p:txBody>
      </p:sp>
      <p:sp>
        <p:nvSpPr>
          <p:cNvPr id="5" name="Marcador de pie de página 4">
            <a:extLst>
              <a:ext uri="{FF2B5EF4-FFF2-40B4-BE49-F238E27FC236}">
                <a16:creationId xmlns:a16="http://schemas.microsoft.com/office/drawing/2014/main" id="{B91DC6DD-4B82-4905-B68C-85A41976BDF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FD75DD94-C36C-4F8B-830C-310DA19DE1EA}"/>
              </a:ext>
            </a:extLst>
          </p:cNvPr>
          <p:cNvSpPr>
            <a:spLocks noGrp="1"/>
          </p:cNvSpPr>
          <p:nvPr>
            <p:ph type="sldNum" sz="quarter" idx="12"/>
          </p:nvPr>
        </p:nvSpPr>
        <p:spPr/>
        <p:txBody>
          <a:bodyPr/>
          <a:lstStyle/>
          <a:p>
            <a:fld id="{0B22CAC4-4BAA-43D8-8DA6-52795164AB2A}" type="slidenum">
              <a:rPr lang="es-CO" smtClean="0"/>
              <a:t>‹Nº›</a:t>
            </a:fld>
            <a:endParaRPr lang="es-CO"/>
          </a:p>
        </p:txBody>
      </p:sp>
    </p:spTree>
    <p:extLst>
      <p:ext uri="{BB962C8B-B14F-4D97-AF65-F5344CB8AC3E}">
        <p14:creationId xmlns:p14="http://schemas.microsoft.com/office/powerpoint/2010/main" val="343405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FF6B758-B812-4573-B253-7FA627BA0C0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B69CC2AE-AB9B-44E4-9945-9A092FBB99AD}"/>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AF5601D8-2BB1-4A5D-9C9B-AF7590E85242}"/>
              </a:ext>
            </a:extLst>
          </p:cNvPr>
          <p:cNvSpPr>
            <a:spLocks noGrp="1"/>
          </p:cNvSpPr>
          <p:nvPr>
            <p:ph type="dt" sz="half" idx="10"/>
          </p:nvPr>
        </p:nvSpPr>
        <p:spPr/>
        <p:txBody>
          <a:bodyPr/>
          <a:lstStyle/>
          <a:p>
            <a:fld id="{49150934-BC36-470F-83D9-02ED8B2D1FD0}" type="datetimeFigureOut">
              <a:rPr lang="es-CO" smtClean="0"/>
              <a:t>12/08/2021</a:t>
            </a:fld>
            <a:endParaRPr lang="es-CO"/>
          </a:p>
        </p:txBody>
      </p:sp>
      <p:sp>
        <p:nvSpPr>
          <p:cNvPr id="5" name="Marcador de pie de página 4">
            <a:extLst>
              <a:ext uri="{FF2B5EF4-FFF2-40B4-BE49-F238E27FC236}">
                <a16:creationId xmlns:a16="http://schemas.microsoft.com/office/drawing/2014/main" id="{4745E1E4-95E9-4606-9EFE-177BA11D913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7238D67F-26C3-47AB-A2A8-359C8FC7927F}"/>
              </a:ext>
            </a:extLst>
          </p:cNvPr>
          <p:cNvSpPr>
            <a:spLocks noGrp="1"/>
          </p:cNvSpPr>
          <p:nvPr>
            <p:ph type="sldNum" sz="quarter" idx="12"/>
          </p:nvPr>
        </p:nvSpPr>
        <p:spPr/>
        <p:txBody>
          <a:bodyPr/>
          <a:lstStyle/>
          <a:p>
            <a:fld id="{0B22CAC4-4BAA-43D8-8DA6-52795164AB2A}" type="slidenum">
              <a:rPr lang="es-CO" smtClean="0"/>
              <a:t>‹Nº›</a:t>
            </a:fld>
            <a:endParaRPr lang="es-CO"/>
          </a:p>
        </p:txBody>
      </p:sp>
    </p:spTree>
    <p:extLst>
      <p:ext uri="{BB962C8B-B14F-4D97-AF65-F5344CB8AC3E}">
        <p14:creationId xmlns:p14="http://schemas.microsoft.com/office/powerpoint/2010/main" val="3903154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E12445-966E-4459-82FE-5F65B0219EAE}"/>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34BF3F15-AD34-4A4A-84E0-AC7571BD635C}"/>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64374CA8-E1E5-4668-B692-6EEFF55C1229}"/>
              </a:ext>
            </a:extLst>
          </p:cNvPr>
          <p:cNvSpPr>
            <a:spLocks noGrp="1"/>
          </p:cNvSpPr>
          <p:nvPr>
            <p:ph type="dt" sz="half" idx="10"/>
          </p:nvPr>
        </p:nvSpPr>
        <p:spPr/>
        <p:txBody>
          <a:bodyPr/>
          <a:lstStyle/>
          <a:p>
            <a:fld id="{49150934-BC36-470F-83D9-02ED8B2D1FD0}" type="datetimeFigureOut">
              <a:rPr lang="es-CO" smtClean="0"/>
              <a:t>12/08/2021</a:t>
            </a:fld>
            <a:endParaRPr lang="es-CO"/>
          </a:p>
        </p:txBody>
      </p:sp>
      <p:sp>
        <p:nvSpPr>
          <p:cNvPr id="5" name="Marcador de pie de página 4">
            <a:extLst>
              <a:ext uri="{FF2B5EF4-FFF2-40B4-BE49-F238E27FC236}">
                <a16:creationId xmlns:a16="http://schemas.microsoft.com/office/drawing/2014/main" id="{32C83AA3-EF36-4224-9078-D607C6826F81}"/>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7AC44C4D-A666-47EC-94CE-BD5EEF83BC87}"/>
              </a:ext>
            </a:extLst>
          </p:cNvPr>
          <p:cNvSpPr>
            <a:spLocks noGrp="1"/>
          </p:cNvSpPr>
          <p:nvPr>
            <p:ph type="sldNum" sz="quarter" idx="12"/>
          </p:nvPr>
        </p:nvSpPr>
        <p:spPr/>
        <p:txBody>
          <a:bodyPr/>
          <a:lstStyle/>
          <a:p>
            <a:fld id="{0B22CAC4-4BAA-43D8-8DA6-52795164AB2A}" type="slidenum">
              <a:rPr lang="es-CO" smtClean="0"/>
              <a:t>‹Nº›</a:t>
            </a:fld>
            <a:endParaRPr lang="es-CO"/>
          </a:p>
        </p:txBody>
      </p:sp>
    </p:spTree>
    <p:extLst>
      <p:ext uri="{BB962C8B-B14F-4D97-AF65-F5344CB8AC3E}">
        <p14:creationId xmlns:p14="http://schemas.microsoft.com/office/powerpoint/2010/main" val="241862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C8F324-33E2-4875-93C9-0B88FF6D82F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06DD1EDD-A5B3-4EDA-AB90-69ADCED6FF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435684C9-A47A-47CB-A740-7D4BE63322AC}"/>
              </a:ext>
            </a:extLst>
          </p:cNvPr>
          <p:cNvSpPr>
            <a:spLocks noGrp="1"/>
          </p:cNvSpPr>
          <p:nvPr>
            <p:ph type="dt" sz="half" idx="10"/>
          </p:nvPr>
        </p:nvSpPr>
        <p:spPr/>
        <p:txBody>
          <a:bodyPr/>
          <a:lstStyle/>
          <a:p>
            <a:fld id="{49150934-BC36-470F-83D9-02ED8B2D1FD0}" type="datetimeFigureOut">
              <a:rPr lang="es-CO" smtClean="0"/>
              <a:t>12/08/2021</a:t>
            </a:fld>
            <a:endParaRPr lang="es-CO"/>
          </a:p>
        </p:txBody>
      </p:sp>
      <p:sp>
        <p:nvSpPr>
          <p:cNvPr id="5" name="Marcador de pie de página 4">
            <a:extLst>
              <a:ext uri="{FF2B5EF4-FFF2-40B4-BE49-F238E27FC236}">
                <a16:creationId xmlns:a16="http://schemas.microsoft.com/office/drawing/2014/main" id="{9A60D5D7-FE16-4705-9EBF-6F89AE51AE8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AA850BC6-226E-4774-8494-DF4C3C0485A5}"/>
              </a:ext>
            </a:extLst>
          </p:cNvPr>
          <p:cNvSpPr>
            <a:spLocks noGrp="1"/>
          </p:cNvSpPr>
          <p:nvPr>
            <p:ph type="sldNum" sz="quarter" idx="12"/>
          </p:nvPr>
        </p:nvSpPr>
        <p:spPr/>
        <p:txBody>
          <a:bodyPr/>
          <a:lstStyle/>
          <a:p>
            <a:fld id="{0B22CAC4-4BAA-43D8-8DA6-52795164AB2A}" type="slidenum">
              <a:rPr lang="es-CO" smtClean="0"/>
              <a:t>‹Nº›</a:t>
            </a:fld>
            <a:endParaRPr lang="es-CO"/>
          </a:p>
        </p:txBody>
      </p:sp>
    </p:spTree>
    <p:extLst>
      <p:ext uri="{BB962C8B-B14F-4D97-AF65-F5344CB8AC3E}">
        <p14:creationId xmlns:p14="http://schemas.microsoft.com/office/powerpoint/2010/main" val="2943751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9411B4-7C4D-4178-B867-F9CEE35C9BCE}"/>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54F65B2B-3363-400A-9976-D0E6810A5568}"/>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C2330A28-6957-487E-BB77-D91BB41B7F15}"/>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57FD3BBB-7B46-4DF3-949C-0CE21A0765CB}"/>
              </a:ext>
            </a:extLst>
          </p:cNvPr>
          <p:cNvSpPr>
            <a:spLocks noGrp="1"/>
          </p:cNvSpPr>
          <p:nvPr>
            <p:ph type="dt" sz="half" idx="10"/>
          </p:nvPr>
        </p:nvSpPr>
        <p:spPr/>
        <p:txBody>
          <a:bodyPr/>
          <a:lstStyle/>
          <a:p>
            <a:fld id="{49150934-BC36-470F-83D9-02ED8B2D1FD0}" type="datetimeFigureOut">
              <a:rPr lang="es-CO" smtClean="0"/>
              <a:t>12/08/2021</a:t>
            </a:fld>
            <a:endParaRPr lang="es-CO"/>
          </a:p>
        </p:txBody>
      </p:sp>
      <p:sp>
        <p:nvSpPr>
          <p:cNvPr id="6" name="Marcador de pie de página 5">
            <a:extLst>
              <a:ext uri="{FF2B5EF4-FFF2-40B4-BE49-F238E27FC236}">
                <a16:creationId xmlns:a16="http://schemas.microsoft.com/office/drawing/2014/main" id="{E365E88C-9414-4D49-B606-565CDB19ECC5}"/>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27D0EAA2-A2F3-41EA-89F3-4B2965325C05}"/>
              </a:ext>
            </a:extLst>
          </p:cNvPr>
          <p:cNvSpPr>
            <a:spLocks noGrp="1"/>
          </p:cNvSpPr>
          <p:nvPr>
            <p:ph type="sldNum" sz="quarter" idx="12"/>
          </p:nvPr>
        </p:nvSpPr>
        <p:spPr/>
        <p:txBody>
          <a:bodyPr/>
          <a:lstStyle/>
          <a:p>
            <a:fld id="{0B22CAC4-4BAA-43D8-8DA6-52795164AB2A}" type="slidenum">
              <a:rPr lang="es-CO" smtClean="0"/>
              <a:t>‹Nº›</a:t>
            </a:fld>
            <a:endParaRPr lang="es-CO"/>
          </a:p>
        </p:txBody>
      </p:sp>
    </p:spTree>
    <p:extLst>
      <p:ext uri="{BB962C8B-B14F-4D97-AF65-F5344CB8AC3E}">
        <p14:creationId xmlns:p14="http://schemas.microsoft.com/office/powerpoint/2010/main" val="860049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233D3B-48A2-406C-841F-275FF62F978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89AD7C99-5D1B-47E0-BB33-6722AEF278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179D25A1-A1F6-41EE-904B-17D17596C70C}"/>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14825259-4653-4159-BACC-288E5DCABA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25D03CD0-6F40-498E-8A92-9C7EE6FB39B4}"/>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1D6D0969-5EF4-47CD-954D-665DAE2C4D70}"/>
              </a:ext>
            </a:extLst>
          </p:cNvPr>
          <p:cNvSpPr>
            <a:spLocks noGrp="1"/>
          </p:cNvSpPr>
          <p:nvPr>
            <p:ph type="dt" sz="half" idx="10"/>
          </p:nvPr>
        </p:nvSpPr>
        <p:spPr/>
        <p:txBody>
          <a:bodyPr/>
          <a:lstStyle/>
          <a:p>
            <a:fld id="{49150934-BC36-470F-83D9-02ED8B2D1FD0}" type="datetimeFigureOut">
              <a:rPr lang="es-CO" smtClean="0"/>
              <a:t>12/08/2021</a:t>
            </a:fld>
            <a:endParaRPr lang="es-CO"/>
          </a:p>
        </p:txBody>
      </p:sp>
      <p:sp>
        <p:nvSpPr>
          <p:cNvPr id="8" name="Marcador de pie de página 7">
            <a:extLst>
              <a:ext uri="{FF2B5EF4-FFF2-40B4-BE49-F238E27FC236}">
                <a16:creationId xmlns:a16="http://schemas.microsoft.com/office/drawing/2014/main" id="{E2D73D74-A7FF-4B67-87D5-30A0E1AE24E1}"/>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185128A1-A222-4BCE-B4B2-873B9619B79B}"/>
              </a:ext>
            </a:extLst>
          </p:cNvPr>
          <p:cNvSpPr>
            <a:spLocks noGrp="1"/>
          </p:cNvSpPr>
          <p:nvPr>
            <p:ph type="sldNum" sz="quarter" idx="12"/>
          </p:nvPr>
        </p:nvSpPr>
        <p:spPr/>
        <p:txBody>
          <a:bodyPr/>
          <a:lstStyle/>
          <a:p>
            <a:fld id="{0B22CAC4-4BAA-43D8-8DA6-52795164AB2A}" type="slidenum">
              <a:rPr lang="es-CO" smtClean="0"/>
              <a:t>‹Nº›</a:t>
            </a:fld>
            <a:endParaRPr lang="es-CO"/>
          </a:p>
        </p:txBody>
      </p:sp>
    </p:spTree>
    <p:extLst>
      <p:ext uri="{BB962C8B-B14F-4D97-AF65-F5344CB8AC3E}">
        <p14:creationId xmlns:p14="http://schemas.microsoft.com/office/powerpoint/2010/main" val="101919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E9A50B-1F64-49B2-A7CC-83A3144BEB3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AD5D32A5-E291-4417-BD99-10E114FEE2CA}"/>
              </a:ext>
            </a:extLst>
          </p:cNvPr>
          <p:cNvSpPr>
            <a:spLocks noGrp="1"/>
          </p:cNvSpPr>
          <p:nvPr>
            <p:ph type="dt" sz="half" idx="10"/>
          </p:nvPr>
        </p:nvSpPr>
        <p:spPr/>
        <p:txBody>
          <a:bodyPr/>
          <a:lstStyle/>
          <a:p>
            <a:fld id="{49150934-BC36-470F-83D9-02ED8B2D1FD0}" type="datetimeFigureOut">
              <a:rPr lang="es-CO" smtClean="0"/>
              <a:t>12/08/2021</a:t>
            </a:fld>
            <a:endParaRPr lang="es-CO"/>
          </a:p>
        </p:txBody>
      </p:sp>
      <p:sp>
        <p:nvSpPr>
          <p:cNvPr id="4" name="Marcador de pie de página 3">
            <a:extLst>
              <a:ext uri="{FF2B5EF4-FFF2-40B4-BE49-F238E27FC236}">
                <a16:creationId xmlns:a16="http://schemas.microsoft.com/office/drawing/2014/main" id="{10B2EC94-EABE-4FFD-A1CF-0ECF2736DA23}"/>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2071BFD7-951A-489B-AACF-501B4FDD6915}"/>
              </a:ext>
            </a:extLst>
          </p:cNvPr>
          <p:cNvSpPr>
            <a:spLocks noGrp="1"/>
          </p:cNvSpPr>
          <p:nvPr>
            <p:ph type="sldNum" sz="quarter" idx="12"/>
          </p:nvPr>
        </p:nvSpPr>
        <p:spPr/>
        <p:txBody>
          <a:bodyPr/>
          <a:lstStyle/>
          <a:p>
            <a:fld id="{0B22CAC4-4BAA-43D8-8DA6-52795164AB2A}" type="slidenum">
              <a:rPr lang="es-CO" smtClean="0"/>
              <a:t>‹Nº›</a:t>
            </a:fld>
            <a:endParaRPr lang="es-CO"/>
          </a:p>
        </p:txBody>
      </p:sp>
    </p:spTree>
    <p:extLst>
      <p:ext uri="{BB962C8B-B14F-4D97-AF65-F5344CB8AC3E}">
        <p14:creationId xmlns:p14="http://schemas.microsoft.com/office/powerpoint/2010/main" val="2607149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EB91D78-0416-40C2-9C00-03BA86B1ACEA}"/>
              </a:ext>
            </a:extLst>
          </p:cNvPr>
          <p:cNvSpPr>
            <a:spLocks noGrp="1"/>
          </p:cNvSpPr>
          <p:nvPr>
            <p:ph type="dt" sz="half" idx="10"/>
          </p:nvPr>
        </p:nvSpPr>
        <p:spPr/>
        <p:txBody>
          <a:bodyPr/>
          <a:lstStyle/>
          <a:p>
            <a:fld id="{49150934-BC36-470F-83D9-02ED8B2D1FD0}" type="datetimeFigureOut">
              <a:rPr lang="es-CO" smtClean="0"/>
              <a:t>12/08/2021</a:t>
            </a:fld>
            <a:endParaRPr lang="es-CO"/>
          </a:p>
        </p:txBody>
      </p:sp>
      <p:sp>
        <p:nvSpPr>
          <p:cNvPr id="3" name="Marcador de pie de página 2">
            <a:extLst>
              <a:ext uri="{FF2B5EF4-FFF2-40B4-BE49-F238E27FC236}">
                <a16:creationId xmlns:a16="http://schemas.microsoft.com/office/drawing/2014/main" id="{DF42F1D6-6C16-4B9E-AFFF-E9E7E258B7BB}"/>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F4CE66B5-F287-454B-B401-541405571CA3}"/>
              </a:ext>
            </a:extLst>
          </p:cNvPr>
          <p:cNvSpPr>
            <a:spLocks noGrp="1"/>
          </p:cNvSpPr>
          <p:nvPr>
            <p:ph type="sldNum" sz="quarter" idx="12"/>
          </p:nvPr>
        </p:nvSpPr>
        <p:spPr/>
        <p:txBody>
          <a:bodyPr/>
          <a:lstStyle/>
          <a:p>
            <a:fld id="{0B22CAC4-4BAA-43D8-8DA6-52795164AB2A}" type="slidenum">
              <a:rPr lang="es-CO" smtClean="0"/>
              <a:t>‹Nº›</a:t>
            </a:fld>
            <a:endParaRPr lang="es-CO"/>
          </a:p>
        </p:txBody>
      </p:sp>
    </p:spTree>
    <p:extLst>
      <p:ext uri="{BB962C8B-B14F-4D97-AF65-F5344CB8AC3E}">
        <p14:creationId xmlns:p14="http://schemas.microsoft.com/office/powerpoint/2010/main" val="1952741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CB419F-DB91-4EBB-BEFB-14515AC8642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3D170412-02B8-4EA8-9336-DAB9F6401D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1EFDC714-2242-4AF0-BF5C-2D42AEFF87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DBEE62DA-4493-4C0E-908A-B1EFF00BB721}"/>
              </a:ext>
            </a:extLst>
          </p:cNvPr>
          <p:cNvSpPr>
            <a:spLocks noGrp="1"/>
          </p:cNvSpPr>
          <p:nvPr>
            <p:ph type="dt" sz="half" idx="10"/>
          </p:nvPr>
        </p:nvSpPr>
        <p:spPr/>
        <p:txBody>
          <a:bodyPr/>
          <a:lstStyle/>
          <a:p>
            <a:fld id="{49150934-BC36-470F-83D9-02ED8B2D1FD0}" type="datetimeFigureOut">
              <a:rPr lang="es-CO" smtClean="0"/>
              <a:t>12/08/2021</a:t>
            </a:fld>
            <a:endParaRPr lang="es-CO"/>
          </a:p>
        </p:txBody>
      </p:sp>
      <p:sp>
        <p:nvSpPr>
          <p:cNvPr id="6" name="Marcador de pie de página 5">
            <a:extLst>
              <a:ext uri="{FF2B5EF4-FFF2-40B4-BE49-F238E27FC236}">
                <a16:creationId xmlns:a16="http://schemas.microsoft.com/office/drawing/2014/main" id="{F9F8B67A-ED4C-4FB0-A992-79D59B374F9A}"/>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32B24BDD-E976-4DD3-BB53-84595467787F}"/>
              </a:ext>
            </a:extLst>
          </p:cNvPr>
          <p:cNvSpPr>
            <a:spLocks noGrp="1"/>
          </p:cNvSpPr>
          <p:nvPr>
            <p:ph type="sldNum" sz="quarter" idx="12"/>
          </p:nvPr>
        </p:nvSpPr>
        <p:spPr/>
        <p:txBody>
          <a:bodyPr/>
          <a:lstStyle/>
          <a:p>
            <a:fld id="{0B22CAC4-4BAA-43D8-8DA6-52795164AB2A}" type="slidenum">
              <a:rPr lang="es-CO" smtClean="0"/>
              <a:t>‹Nº›</a:t>
            </a:fld>
            <a:endParaRPr lang="es-CO"/>
          </a:p>
        </p:txBody>
      </p:sp>
    </p:spTree>
    <p:extLst>
      <p:ext uri="{BB962C8B-B14F-4D97-AF65-F5344CB8AC3E}">
        <p14:creationId xmlns:p14="http://schemas.microsoft.com/office/powerpoint/2010/main" val="341121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4F10C1-FC7B-4EAD-96D4-1CE1C5FBE07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1EBF71F5-EF96-42EB-A014-0D21681F53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AF75E521-BBCE-417A-A8B8-673615217C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1B096A83-5211-430A-853B-06D04CB9472A}"/>
              </a:ext>
            </a:extLst>
          </p:cNvPr>
          <p:cNvSpPr>
            <a:spLocks noGrp="1"/>
          </p:cNvSpPr>
          <p:nvPr>
            <p:ph type="dt" sz="half" idx="10"/>
          </p:nvPr>
        </p:nvSpPr>
        <p:spPr/>
        <p:txBody>
          <a:bodyPr/>
          <a:lstStyle/>
          <a:p>
            <a:fld id="{49150934-BC36-470F-83D9-02ED8B2D1FD0}" type="datetimeFigureOut">
              <a:rPr lang="es-CO" smtClean="0"/>
              <a:t>12/08/2021</a:t>
            </a:fld>
            <a:endParaRPr lang="es-CO"/>
          </a:p>
        </p:txBody>
      </p:sp>
      <p:sp>
        <p:nvSpPr>
          <p:cNvPr id="6" name="Marcador de pie de página 5">
            <a:extLst>
              <a:ext uri="{FF2B5EF4-FFF2-40B4-BE49-F238E27FC236}">
                <a16:creationId xmlns:a16="http://schemas.microsoft.com/office/drawing/2014/main" id="{E4665A2F-01E8-4538-8483-6E223D8E3F26}"/>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BFE5FCE-EE4D-4042-BA68-804432F4AD2D}"/>
              </a:ext>
            </a:extLst>
          </p:cNvPr>
          <p:cNvSpPr>
            <a:spLocks noGrp="1"/>
          </p:cNvSpPr>
          <p:nvPr>
            <p:ph type="sldNum" sz="quarter" idx="12"/>
          </p:nvPr>
        </p:nvSpPr>
        <p:spPr/>
        <p:txBody>
          <a:bodyPr/>
          <a:lstStyle/>
          <a:p>
            <a:fld id="{0B22CAC4-4BAA-43D8-8DA6-52795164AB2A}" type="slidenum">
              <a:rPr lang="es-CO" smtClean="0"/>
              <a:t>‹Nº›</a:t>
            </a:fld>
            <a:endParaRPr lang="es-CO"/>
          </a:p>
        </p:txBody>
      </p:sp>
    </p:spTree>
    <p:extLst>
      <p:ext uri="{BB962C8B-B14F-4D97-AF65-F5344CB8AC3E}">
        <p14:creationId xmlns:p14="http://schemas.microsoft.com/office/powerpoint/2010/main" val="2306424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D1EB70F-0D15-4583-B639-836248036C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90155F3-ADD8-4D24-8BC9-B474EB4284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31116E51-861D-4D25-971D-684BF6690D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150934-BC36-470F-83D9-02ED8B2D1FD0}" type="datetimeFigureOut">
              <a:rPr lang="es-CO" smtClean="0"/>
              <a:t>12/08/2021</a:t>
            </a:fld>
            <a:endParaRPr lang="es-CO"/>
          </a:p>
        </p:txBody>
      </p:sp>
      <p:sp>
        <p:nvSpPr>
          <p:cNvPr id="5" name="Marcador de pie de página 4">
            <a:extLst>
              <a:ext uri="{FF2B5EF4-FFF2-40B4-BE49-F238E27FC236}">
                <a16:creationId xmlns:a16="http://schemas.microsoft.com/office/drawing/2014/main" id="{94681386-F74A-426F-9CDF-8DD981B9FA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FD09136F-254C-4C33-90EB-71EC719F9D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2CAC4-4BAA-43D8-8DA6-52795164AB2A}" type="slidenum">
              <a:rPr lang="es-CO" smtClean="0"/>
              <a:t>‹Nº›</a:t>
            </a:fld>
            <a:endParaRPr lang="es-CO"/>
          </a:p>
        </p:txBody>
      </p:sp>
    </p:spTree>
    <p:extLst>
      <p:ext uri="{BB962C8B-B14F-4D97-AF65-F5344CB8AC3E}">
        <p14:creationId xmlns:p14="http://schemas.microsoft.com/office/powerpoint/2010/main" val="1970845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2000">
              <a:schemeClr val="bg1"/>
            </a:gs>
            <a:gs pos="83000">
              <a:schemeClr val="bg1"/>
            </a:gs>
            <a:gs pos="92027">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FC9D49-AFEC-451B-B76A-65AF87D4FCA5}"/>
              </a:ext>
            </a:extLst>
          </p:cNvPr>
          <p:cNvSpPr>
            <a:spLocks noGrp="1"/>
          </p:cNvSpPr>
          <p:nvPr>
            <p:ph type="ctrTitle"/>
          </p:nvPr>
        </p:nvSpPr>
        <p:spPr>
          <a:xfrm>
            <a:off x="1795668" y="1282148"/>
            <a:ext cx="8686801" cy="4293704"/>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8900000" scaled="1"/>
            <a:tileRect/>
          </a:gradFill>
        </p:spPr>
        <p:txBody>
          <a:bodyPr anchor="ctr">
            <a:normAutofit/>
          </a:bodyPr>
          <a:lstStyle/>
          <a:p>
            <a:r>
              <a:rPr lang="es-CO" b="1" dirty="0"/>
              <a:t>Aspectos a tener en cuenta para compras internacionales</a:t>
            </a:r>
          </a:p>
        </p:txBody>
      </p:sp>
      <p:pic>
        <p:nvPicPr>
          <p:cNvPr id="7" name="Imagen 6">
            <a:extLst>
              <a:ext uri="{FF2B5EF4-FFF2-40B4-BE49-F238E27FC236}">
                <a16:creationId xmlns:a16="http://schemas.microsoft.com/office/drawing/2014/main" id="{D0FD7755-980A-4090-BC00-F160B1162B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624" y="5863754"/>
            <a:ext cx="3761845" cy="994246"/>
          </a:xfrm>
          <a:prstGeom prst="rect">
            <a:avLst/>
          </a:prstGeom>
        </p:spPr>
      </p:pic>
      <p:pic>
        <p:nvPicPr>
          <p:cNvPr id="9" name="Imagen 8">
            <a:extLst>
              <a:ext uri="{FF2B5EF4-FFF2-40B4-BE49-F238E27FC236}">
                <a16:creationId xmlns:a16="http://schemas.microsoft.com/office/drawing/2014/main" id="{FDD1ED28-A83D-4003-8203-7B6F0CBC21CF}"/>
              </a:ext>
            </a:extLst>
          </p:cNvPr>
          <p:cNvPicPr>
            <a:picLocks noChangeAspect="1"/>
          </p:cNvPicPr>
          <p:nvPr/>
        </p:nvPicPr>
        <p:blipFill rotWithShape="1">
          <a:blip r:embed="rId3">
            <a:extLst>
              <a:ext uri="{28A0092B-C50C-407E-A947-70E740481C1C}">
                <a14:useLocalDpi xmlns:a14="http://schemas.microsoft.com/office/drawing/2010/main" val="0"/>
              </a:ext>
            </a:extLst>
          </a:blip>
          <a:srcRect l="59768" b="24786"/>
          <a:stretch/>
        </p:blipFill>
        <p:spPr>
          <a:xfrm>
            <a:off x="3821209" y="5863754"/>
            <a:ext cx="1741348" cy="855098"/>
          </a:xfrm>
          <a:prstGeom prst="rect">
            <a:avLst/>
          </a:prstGeom>
        </p:spPr>
      </p:pic>
    </p:spTree>
    <p:extLst>
      <p:ext uri="{BB962C8B-B14F-4D97-AF65-F5344CB8AC3E}">
        <p14:creationId xmlns:p14="http://schemas.microsoft.com/office/powerpoint/2010/main" val="1762200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569B703-12AD-4281-B247-66A49A601FCD}"/>
              </a:ext>
            </a:extLst>
          </p:cNvPr>
          <p:cNvSpPr>
            <a:spLocks noGrp="1"/>
          </p:cNvSpPr>
          <p:nvPr>
            <p:ph type="body" idx="1"/>
          </p:nvPr>
        </p:nvSpPr>
        <p:spPr>
          <a:xfrm>
            <a:off x="1020469" y="795129"/>
            <a:ext cx="4628753" cy="697119"/>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8900000" scaled="1"/>
            <a:tileRect/>
          </a:gradFill>
        </p:spPr>
        <p:txBody>
          <a:bodyPr anchor="ctr">
            <a:normAutofit/>
          </a:bodyPr>
          <a:lstStyle/>
          <a:p>
            <a:pPr algn="ctr"/>
            <a:r>
              <a:rPr lang="es-CO" sz="2000" dirty="0"/>
              <a:t>1. ¿Si tengo que realizar una compra en el exterior que debo hacer?</a:t>
            </a:r>
          </a:p>
        </p:txBody>
      </p:sp>
      <p:sp>
        <p:nvSpPr>
          <p:cNvPr id="4" name="Marcador de contenido 3">
            <a:extLst>
              <a:ext uri="{FF2B5EF4-FFF2-40B4-BE49-F238E27FC236}">
                <a16:creationId xmlns:a16="http://schemas.microsoft.com/office/drawing/2014/main" id="{2858D98A-7398-4D50-B6F3-266287665DC7}"/>
              </a:ext>
            </a:extLst>
          </p:cNvPr>
          <p:cNvSpPr>
            <a:spLocks noGrp="1"/>
          </p:cNvSpPr>
          <p:nvPr>
            <p:ph sz="half" idx="2"/>
          </p:nvPr>
        </p:nvSpPr>
        <p:spPr>
          <a:xfrm>
            <a:off x="1020469" y="2517911"/>
            <a:ext cx="4695013" cy="3193774"/>
          </a:xfrm>
        </p:spPr>
        <p:txBody>
          <a:bodyPr>
            <a:normAutofit fontScale="92500" lnSpcReduction="10000"/>
          </a:bodyPr>
          <a:lstStyle/>
          <a:p>
            <a:pPr marL="0" indent="0" algn="just">
              <a:buNone/>
            </a:pPr>
            <a:r>
              <a:rPr lang="es-CO" sz="2400" dirty="0"/>
              <a:t>Todas las compras en el exterior de cualquier tipo ya sean productos o servicios se deben tramitar con el Centro de Servicios Integrados, específicamente con el Servicio de Compras, a quienes se deberá generar una solicitud por medio del formulario con las autorizaciones requeridas y adjuntando los soportes correspondientes según sea cada tipo de compra. </a:t>
            </a:r>
          </a:p>
        </p:txBody>
      </p:sp>
      <p:sp>
        <p:nvSpPr>
          <p:cNvPr id="5" name="Marcador de texto 4">
            <a:extLst>
              <a:ext uri="{FF2B5EF4-FFF2-40B4-BE49-F238E27FC236}">
                <a16:creationId xmlns:a16="http://schemas.microsoft.com/office/drawing/2014/main" id="{BC425BD1-54FB-4EED-B865-EA21841197FD}"/>
              </a:ext>
            </a:extLst>
          </p:cNvPr>
          <p:cNvSpPr>
            <a:spLocks noGrp="1"/>
          </p:cNvSpPr>
          <p:nvPr>
            <p:ph type="body" sz="quarter" idx="3"/>
          </p:nvPr>
        </p:nvSpPr>
        <p:spPr>
          <a:xfrm>
            <a:off x="6781319" y="795129"/>
            <a:ext cx="4461082" cy="697120"/>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8900000" scaled="1"/>
            <a:tileRect/>
          </a:gradFill>
        </p:spPr>
        <p:txBody>
          <a:bodyPr anchor="ctr">
            <a:normAutofit/>
          </a:bodyPr>
          <a:lstStyle/>
          <a:p>
            <a:pPr algn="ctr"/>
            <a:r>
              <a:rPr lang="es-CO" sz="2000" dirty="0"/>
              <a:t>2. ¿Por qué se debe aumentar un porcentaje al valor de la compra?</a:t>
            </a:r>
          </a:p>
        </p:txBody>
      </p:sp>
      <p:sp>
        <p:nvSpPr>
          <p:cNvPr id="6" name="Marcador de contenido 5">
            <a:extLst>
              <a:ext uri="{FF2B5EF4-FFF2-40B4-BE49-F238E27FC236}">
                <a16:creationId xmlns:a16="http://schemas.microsoft.com/office/drawing/2014/main" id="{8B97A958-964E-40B3-ADF5-52DDF62F464E}"/>
              </a:ext>
            </a:extLst>
          </p:cNvPr>
          <p:cNvSpPr>
            <a:spLocks noGrp="1"/>
          </p:cNvSpPr>
          <p:nvPr>
            <p:ph sz="quarter" idx="4"/>
          </p:nvPr>
        </p:nvSpPr>
        <p:spPr>
          <a:xfrm>
            <a:off x="6781319" y="2531161"/>
            <a:ext cx="4461082" cy="2729950"/>
          </a:xfrm>
        </p:spPr>
        <p:txBody>
          <a:bodyPr>
            <a:noAutofit/>
          </a:bodyPr>
          <a:lstStyle/>
          <a:p>
            <a:pPr marL="0" indent="0" algn="just">
              <a:buNone/>
            </a:pPr>
            <a:r>
              <a:rPr lang="es-CO" sz="2200" dirty="0"/>
              <a:t>El encargado de realizar la orden de compra en el ERP deberá adicionarle aproximadamente un 50% del valor total de la compra, dado que se generan una serie de gastos correspondientes al proceso de importación, tales como: fletes, costos de agenciamiento aduanero, pago de impuestos, costos de intermediación, etc.</a:t>
            </a:r>
          </a:p>
        </p:txBody>
      </p:sp>
      <p:cxnSp>
        <p:nvCxnSpPr>
          <p:cNvPr id="13" name="Conector recto 12">
            <a:extLst>
              <a:ext uri="{FF2B5EF4-FFF2-40B4-BE49-F238E27FC236}">
                <a16:creationId xmlns:a16="http://schemas.microsoft.com/office/drawing/2014/main" id="{B3AF8914-F4EB-417F-91CE-A437E9E15BB0}"/>
              </a:ext>
            </a:extLst>
          </p:cNvPr>
          <p:cNvCxnSpPr/>
          <p:nvPr/>
        </p:nvCxnSpPr>
        <p:spPr>
          <a:xfrm>
            <a:off x="6215270" y="440634"/>
            <a:ext cx="0" cy="5976731"/>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3258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569B703-12AD-4281-B247-66A49A601FCD}"/>
              </a:ext>
            </a:extLst>
          </p:cNvPr>
          <p:cNvSpPr>
            <a:spLocks noGrp="1"/>
          </p:cNvSpPr>
          <p:nvPr>
            <p:ph type="body" idx="1"/>
          </p:nvPr>
        </p:nvSpPr>
        <p:spPr>
          <a:xfrm>
            <a:off x="795129" y="668747"/>
            <a:ext cx="4478131" cy="644038"/>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8900000" scaled="1"/>
            <a:tileRect/>
          </a:gradFill>
        </p:spPr>
        <p:txBody>
          <a:bodyPr anchor="ctr">
            <a:normAutofit/>
          </a:bodyPr>
          <a:lstStyle/>
          <a:p>
            <a:pPr algn="ctr"/>
            <a:r>
              <a:rPr lang="es-CO" sz="2000" dirty="0"/>
              <a:t>3. ¿Cuánto puede tardar un proceso de importación?</a:t>
            </a:r>
          </a:p>
        </p:txBody>
      </p:sp>
      <p:sp>
        <p:nvSpPr>
          <p:cNvPr id="4" name="Marcador de contenido 3">
            <a:extLst>
              <a:ext uri="{FF2B5EF4-FFF2-40B4-BE49-F238E27FC236}">
                <a16:creationId xmlns:a16="http://schemas.microsoft.com/office/drawing/2014/main" id="{2858D98A-7398-4D50-B6F3-266287665DC7}"/>
              </a:ext>
            </a:extLst>
          </p:cNvPr>
          <p:cNvSpPr>
            <a:spLocks noGrp="1"/>
          </p:cNvSpPr>
          <p:nvPr>
            <p:ph sz="half" idx="2"/>
          </p:nvPr>
        </p:nvSpPr>
        <p:spPr>
          <a:xfrm>
            <a:off x="795129" y="2213114"/>
            <a:ext cx="4611749" cy="2835965"/>
          </a:xfrm>
        </p:spPr>
        <p:txBody>
          <a:bodyPr>
            <a:noAutofit/>
          </a:bodyPr>
          <a:lstStyle/>
          <a:p>
            <a:pPr marL="0" indent="0" algn="just">
              <a:buNone/>
            </a:pPr>
            <a:r>
              <a:rPr lang="es-CO" sz="2200" dirty="0"/>
              <a:t>El tiempo estimado de un proceso de importación en la Universidad puede tomar hasta dos (2) meses contados desde el momento de despacho por parte del proveedor. Este tiempo dependerá de las características mismas del proceso, en el caso de las compras cuyo transporte se requiera de forma marítima el tiempo puede ser mayor. </a:t>
            </a:r>
          </a:p>
        </p:txBody>
      </p:sp>
      <p:sp>
        <p:nvSpPr>
          <p:cNvPr id="5" name="Marcador de texto 4">
            <a:extLst>
              <a:ext uri="{FF2B5EF4-FFF2-40B4-BE49-F238E27FC236}">
                <a16:creationId xmlns:a16="http://schemas.microsoft.com/office/drawing/2014/main" id="{BC425BD1-54FB-4EED-B865-EA21841197FD}"/>
              </a:ext>
            </a:extLst>
          </p:cNvPr>
          <p:cNvSpPr>
            <a:spLocks noGrp="1"/>
          </p:cNvSpPr>
          <p:nvPr>
            <p:ph type="body" sz="quarter" idx="3"/>
          </p:nvPr>
        </p:nvSpPr>
        <p:spPr>
          <a:xfrm>
            <a:off x="6918739" y="668747"/>
            <a:ext cx="4478117" cy="644038"/>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8900000" scaled="1"/>
            <a:tileRect/>
          </a:gradFill>
        </p:spPr>
        <p:txBody>
          <a:bodyPr anchor="ctr">
            <a:normAutofit/>
          </a:bodyPr>
          <a:lstStyle/>
          <a:p>
            <a:pPr algn="ctr"/>
            <a:r>
              <a:rPr lang="es-CO" sz="2000" dirty="0"/>
              <a:t>4. ¿Cómo puedo mejorar los tiempos de entrega de mi compra?</a:t>
            </a:r>
          </a:p>
        </p:txBody>
      </p:sp>
      <p:sp>
        <p:nvSpPr>
          <p:cNvPr id="6" name="Marcador de contenido 5">
            <a:extLst>
              <a:ext uri="{FF2B5EF4-FFF2-40B4-BE49-F238E27FC236}">
                <a16:creationId xmlns:a16="http://schemas.microsoft.com/office/drawing/2014/main" id="{8B97A958-964E-40B3-ADF5-52DDF62F464E}"/>
              </a:ext>
            </a:extLst>
          </p:cNvPr>
          <p:cNvSpPr>
            <a:spLocks noGrp="1"/>
          </p:cNvSpPr>
          <p:nvPr>
            <p:ph sz="quarter" idx="4"/>
          </p:nvPr>
        </p:nvSpPr>
        <p:spPr>
          <a:xfrm>
            <a:off x="6918739" y="2213114"/>
            <a:ext cx="4704508" cy="1616764"/>
          </a:xfrm>
        </p:spPr>
        <p:txBody>
          <a:bodyPr>
            <a:noAutofit/>
          </a:bodyPr>
          <a:lstStyle/>
          <a:p>
            <a:pPr marL="0" indent="0" algn="just">
              <a:buNone/>
            </a:pPr>
            <a:r>
              <a:rPr lang="es-CO" sz="2200" dirty="0"/>
              <a:t>Es importante tener en cuenta que muchas de las operaciones en un proceso de importación son llevadas a cabo por terceros sobre los cuales no tenemos intervención, ejemplo, con entidades como la DIAN. </a:t>
            </a:r>
          </a:p>
        </p:txBody>
      </p:sp>
      <p:cxnSp>
        <p:nvCxnSpPr>
          <p:cNvPr id="7" name="Conector recto 6">
            <a:extLst>
              <a:ext uri="{FF2B5EF4-FFF2-40B4-BE49-F238E27FC236}">
                <a16:creationId xmlns:a16="http://schemas.microsoft.com/office/drawing/2014/main" id="{72AB9A6C-54B8-4485-B0EA-20642CF7C493}"/>
              </a:ext>
            </a:extLst>
          </p:cNvPr>
          <p:cNvCxnSpPr/>
          <p:nvPr/>
        </p:nvCxnSpPr>
        <p:spPr>
          <a:xfrm>
            <a:off x="6096000" y="440634"/>
            <a:ext cx="0" cy="5976731"/>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0781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569B703-12AD-4281-B247-66A49A601FCD}"/>
              </a:ext>
            </a:extLst>
          </p:cNvPr>
          <p:cNvSpPr>
            <a:spLocks noGrp="1"/>
          </p:cNvSpPr>
          <p:nvPr>
            <p:ph type="body" idx="1"/>
          </p:nvPr>
        </p:nvSpPr>
        <p:spPr>
          <a:xfrm>
            <a:off x="2794121" y="265043"/>
            <a:ext cx="6603758" cy="675861"/>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8900000" scaled="1"/>
            <a:tileRect/>
          </a:gradFill>
        </p:spPr>
        <p:txBody>
          <a:bodyPr anchor="ctr">
            <a:noAutofit/>
          </a:bodyPr>
          <a:lstStyle/>
          <a:p>
            <a:pPr algn="ctr"/>
            <a:r>
              <a:rPr lang="es-CO" dirty="0"/>
              <a:t>5. ¿Cuándo me hablan de Courier a que se refiere?</a:t>
            </a:r>
          </a:p>
        </p:txBody>
      </p:sp>
      <p:sp>
        <p:nvSpPr>
          <p:cNvPr id="4" name="Marcador de contenido 3">
            <a:extLst>
              <a:ext uri="{FF2B5EF4-FFF2-40B4-BE49-F238E27FC236}">
                <a16:creationId xmlns:a16="http://schemas.microsoft.com/office/drawing/2014/main" id="{2858D98A-7398-4D50-B6F3-266287665DC7}"/>
              </a:ext>
            </a:extLst>
          </p:cNvPr>
          <p:cNvSpPr>
            <a:spLocks noGrp="1"/>
          </p:cNvSpPr>
          <p:nvPr>
            <p:ph sz="half" idx="2"/>
          </p:nvPr>
        </p:nvSpPr>
        <p:spPr>
          <a:xfrm>
            <a:off x="612050" y="1224188"/>
            <a:ext cx="10967899" cy="3400374"/>
          </a:xfrm>
        </p:spPr>
        <p:txBody>
          <a:bodyPr>
            <a:noAutofit/>
          </a:bodyPr>
          <a:lstStyle/>
          <a:p>
            <a:pPr marL="0" indent="0" algn="just">
              <a:buNone/>
            </a:pPr>
            <a:r>
              <a:rPr lang="es-CO" sz="2200" dirty="0"/>
              <a:t>El Courier corresponde a una modalidad de transporte para compras realizadas en el exterior, el cual se caracteriza por tiempos de entrega mucho más rápidos (de 3 a 7 días dependiendo de la ubicación del proveedor) y menores costos. Solamente podrán aplicarse a esta modalidad las compras en el exterior que cumplan las siguientes características:</a:t>
            </a:r>
          </a:p>
          <a:p>
            <a:pPr algn="just"/>
            <a:r>
              <a:rPr lang="es-CO" sz="2200" dirty="0"/>
              <a:t>El peso total del equipo con embalaje no supere los 50kg. </a:t>
            </a:r>
          </a:p>
          <a:p>
            <a:pPr algn="just"/>
            <a:r>
              <a:rPr lang="es-CO" sz="2200" dirty="0"/>
              <a:t> El valor de la compra no supere 2.000 USD (dólares americanos) </a:t>
            </a:r>
          </a:p>
          <a:p>
            <a:pPr algn="just"/>
            <a:r>
              <a:rPr lang="es-CO" sz="2200" dirty="0"/>
              <a:t>Las medidas del paquete o caja no superen 1.30 </a:t>
            </a:r>
            <a:r>
              <a:rPr lang="es-CO" sz="2200" dirty="0" err="1"/>
              <a:t>mts</a:t>
            </a:r>
            <a:r>
              <a:rPr lang="es-CO" sz="2200" dirty="0"/>
              <a:t>. en cada una de sus dimensiones (alto, largo, ancho). </a:t>
            </a:r>
          </a:p>
          <a:p>
            <a:pPr algn="just"/>
            <a:r>
              <a:rPr lang="es-CO" sz="2200" dirty="0"/>
              <a:t> Máximo 6 unidades de una misma referencia así sean de diferente color. </a:t>
            </a:r>
          </a:p>
        </p:txBody>
      </p:sp>
      <p:sp>
        <p:nvSpPr>
          <p:cNvPr id="6" name="Marcador de contenido 5">
            <a:extLst>
              <a:ext uri="{FF2B5EF4-FFF2-40B4-BE49-F238E27FC236}">
                <a16:creationId xmlns:a16="http://schemas.microsoft.com/office/drawing/2014/main" id="{8B97A958-964E-40B3-ADF5-52DDF62F464E}"/>
              </a:ext>
            </a:extLst>
          </p:cNvPr>
          <p:cNvSpPr>
            <a:spLocks noGrp="1"/>
          </p:cNvSpPr>
          <p:nvPr>
            <p:ph sz="quarter" idx="4"/>
          </p:nvPr>
        </p:nvSpPr>
        <p:spPr>
          <a:xfrm>
            <a:off x="612050" y="4778823"/>
            <a:ext cx="10967899" cy="1709978"/>
          </a:xfrm>
        </p:spPr>
        <p:txBody>
          <a:bodyPr>
            <a:noAutofit/>
          </a:bodyPr>
          <a:lstStyle/>
          <a:p>
            <a:pPr marL="0" indent="0" algn="just">
              <a:buNone/>
            </a:pPr>
            <a:r>
              <a:rPr lang="es-CO" sz="2200" dirty="0"/>
              <a:t>Nota: para que el transporte por Courier pueda darse se deben cumplir la totalidad de las condiciones anteriormente indicadas, si alguna compra no cumple con al menos una de estas, inmediatamente se debe recurrir a un proceso de importación ordinaria.</a:t>
            </a:r>
          </a:p>
          <a:p>
            <a:pPr algn="just"/>
            <a:r>
              <a:rPr lang="es-CO" sz="2200" dirty="0"/>
              <a:t> Esta modalidad de transporte será únicamente autorizada y ejecutada por el Servicio de Compras de la Universidad previa revisión de cada caso.</a:t>
            </a:r>
          </a:p>
        </p:txBody>
      </p:sp>
    </p:spTree>
    <p:extLst>
      <p:ext uri="{BB962C8B-B14F-4D97-AF65-F5344CB8AC3E}">
        <p14:creationId xmlns:p14="http://schemas.microsoft.com/office/powerpoint/2010/main" val="2944432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569B703-12AD-4281-B247-66A49A601FCD}"/>
              </a:ext>
            </a:extLst>
          </p:cNvPr>
          <p:cNvSpPr>
            <a:spLocks noGrp="1"/>
          </p:cNvSpPr>
          <p:nvPr>
            <p:ph type="body" idx="1"/>
          </p:nvPr>
        </p:nvSpPr>
        <p:spPr>
          <a:xfrm>
            <a:off x="415718" y="471386"/>
            <a:ext cx="5157787" cy="823912"/>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8900000" scaled="1"/>
            <a:tileRect/>
          </a:gradFill>
        </p:spPr>
        <p:txBody>
          <a:bodyPr anchor="ctr">
            <a:noAutofit/>
          </a:bodyPr>
          <a:lstStyle/>
          <a:p>
            <a:pPr algn="just"/>
            <a:r>
              <a:rPr lang="es-CO" sz="2000" dirty="0"/>
              <a:t>6. ¿Qué diferencia hay entre una compra por importación ordinaria y una por Courier?</a:t>
            </a:r>
          </a:p>
        </p:txBody>
      </p:sp>
      <p:sp>
        <p:nvSpPr>
          <p:cNvPr id="4" name="Marcador de contenido 3">
            <a:extLst>
              <a:ext uri="{FF2B5EF4-FFF2-40B4-BE49-F238E27FC236}">
                <a16:creationId xmlns:a16="http://schemas.microsoft.com/office/drawing/2014/main" id="{2858D98A-7398-4D50-B6F3-266287665DC7}"/>
              </a:ext>
            </a:extLst>
          </p:cNvPr>
          <p:cNvSpPr>
            <a:spLocks noGrp="1"/>
          </p:cNvSpPr>
          <p:nvPr>
            <p:ph sz="half" idx="2"/>
          </p:nvPr>
        </p:nvSpPr>
        <p:spPr>
          <a:xfrm>
            <a:off x="415718" y="2040835"/>
            <a:ext cx="5157787" cy="2226365"/>
          </a:xfrm>
        </p:spPr>
        <p:txBody>
          <a:bodyPr>
            <a:noAutofit/>
          </a:bodyPr>
          <a:lstStyle/>
          <a:p>
            <a:pPr marL="0" indent="0" algn="just">
              <a:buNone/>
            </a:pPr>
            <a:r>
              <a:rPr lang="es-CO" sz="2100" dirty="0"/>
              <a:t>Una compra por importación ordinaria implica el realizar un proceso de nacionalización ante la DIAN con una agencia de aduana, lo que incluye mayores tiempos de respuesta y costos, mientras que una compra con modalidad de transporte Courier puede considerarse como una compra estilo “paquetería”, es decir, de entrega rápida.</a:t>
            </a:r>
          </a:p>
        </p:txBody>
      </p:sp>
      <p:sp>
        <p:nvSpPr>
          <p:cNvPr id="5" name="Marcador de texto 4">
            <a:extLst>
              <a:ext uri="{FF2B5EF4-FFF2-40B4-BE49-F238E27FC236}">
                <a16:creationId xmlns:a16="http://schemas.microsoft.com/office/drawing/2014/main" id="{BC425BD1-54FB-4EED-B865-EA21841197FD}"/>
              </a:ext>
            </a:extLst>
          </p:cNvPr>
          <p:cNvSpPr>
            <a:spLocks noGrp="1"/>
          </p:cNvSpPr>
          <p:nvPr>
            <p:ph type="body" sz="quarter" idx="3"/>
          </p:nvPr>
        </p:nvSpPr>
        <p:spPr>
          <a:xfrm>
            <a:off x="6344476" y="471386"/>
            <a:ext cx="5431803" cy="823912"/>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8900000" scaled="1"/>
            <a:tileRect/>
          </a:gradFill>
        </p:spPr>
        <p:txBody>
          <a:bodyPr anchor="ctr">
            <a:noAutofit/>
          </a:bodyPr>
          <a:lstStyle/>
          <a:p>
            <a:pPr algn="just"/>
            <a:r>
              <a:rPr lang="es-CO" sz="2000" dirty="0"/>
              <a:t>7. ¿Cómo se realizan las compras por internet con proveedores del exterior en la Universidad?</a:t>
            </a:r>
          </a:p>
        </p:txBody>
      </p:sp>
      <p:sp>
        <p:nvSpPr>
          <p:cNvPr id="6" name="Marcador de contenido 5">
            <a:extLst>
              <a:ext uri="{FF2B5EF4-FFF2-40B4-BE49-F238E27FC236}">
                <a16:creationId xmlns:a16="http://schemas.microsoft.com/office/drawing/2014/main" id="{8B97A958-964E-40B3-ADF5-52DDF62F464E}"/>
              </a:ext>
            </a:extLst>
          </p:cNvPr>
          <p:cNvSpPr>
            <a:spLocks noGrp="1"/>
          </p:cNvSpPr>
          <p:nvPr>
            <p:ph sz="quarter" idx="4"/>
          </p:nvPr>
        </p:nvSpPr>
        <p:spPr>
          <a:xfrm>
            <a:off x="6344476" y="1760708"/>
            <a:ext cx="5595733" cy="4612654"/>
          </a:xfrm>
        </p:spPr>
        <p:txBody>
          <a:bodyPr>
            <a:noAutofit/>
          </a:bodyPr>
          <a:lstStyle/>
          <a:p>
            <a:pPr marL="0" indent="0" algn="just">
              <a:buNone/>
            </a:pPr>
            <a:r>
              <a:rPr lang="es-CO" sz="2100" dirty="0"/>
              <a:t>Las compras por internet con proveedores del exterior y que se hacen por medio de plataformas como E-Bay, entre otras, se realizan a través de una compañía llamada LO TRADING con presencia en Miami para las compras en EEUU y Frankfurt – Alemania para las compras en Europa, esta compañía actúa como un intermediario gestionando todo lo concerniente a la compra, por lo cual, aplica el mismo concepto de adición del porcentaje del 50% al valor total de la compra, a excepción de las compras realizadas a Amazon que son gestionadas directamente desde el servicio y en cuyo caso solo será necesario adicionar entre un 10% y un 15% del valor dependiendo de si requiere pasar por un casillero o no. </a:t>
            </a:r>
          </a:p>
        </p:txBody>
      </p:sp>
      <p:cxnSp>
        <p:nvCxnSpPr>
          <p:cNvPr id="7" name="Conector recto 6">
            <a:extLst>
              <a:ext uri="{FF2B5EF4-FFF2-40B4-BE49-F238E27FC236}">
                <a16:creationId xmlns:a16="http://schemas.microsoft.com/office/drawing/2014/main" id="{F6D340A0-6873-4612-9308-66113A934A65}"/>
              </a:ext>
            </a:extLst>
          </p:cNvPr>
          <p:cNvCxnSpPr/>
          <p:nvPr/>
        </p:nvCxnSpPr>
        <p:spPr>
          <a:xfrm>
            <a:off x="5963477" y="440634"/>
            <a:ext cx="0" cy="5976731"/>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8738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569B703-12AD-4281-B247-66A49A601FCD}"/>
              </a:ext>
            </a:extLst>
          </p:cNvPr>
          <p:cNvSpPr>
            <a:spLocks noGrp="1"/>
          </p:cNvSpPr>
          <p:nvPr>
            <p:ph type="body" idx="1"/>
          </p:nvPr>
        </p:nvSpPr>
        <p:spPr>
          <a:xfrm>
            <a:off x="804207" y="649357"/>
            <a:ext cx="10583586" cy="907810"/>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8900000" scaled="1"/>
            <a:tileRect/>
          </a:gradFill>
        </p:spPr>
        <p:txBody>
          <a:bodyPr>
            <a:noAutofit/>
          </a:bodyPr>
          <a:lstStyle/>
          <a:p>
            <a:pPr algn="ctr"/>
            <a:r>
              <a:rPr lang="es-CO" dirty="0"/>
              <a:t>8. ¿Qué necesito saber si requiero traer un equipo en calidad de préstamo desde el exterior?</a:t>
            </a:r>
          </a:p>
        </p:txBody>
      </p:sp>
      <p:sp>
        <p:nvSpPr>
          <p:cNvPr id="4" name="Marcador de contenido 3">
            <a:extLst>
              <a:ext uri="{FF2B5EF4-FFF2-40B4-BE49-F238E27FC236}">
                <a16:creationId xmlns:a16="http://schemas.microsoft.com/office/drawing/2014/main" id="{2858D98A-7398-4D50-B6F3-266287665DC7}"/>
              </a:ext>
            </a:extLst>
          </p:cNvPr>
          <p:cNvSpPr>
            <a:spLocks noGrp="1"/>
          </p:cNvSpPr>
          <p:nvPr>
            <p:ph sz="half" idx="2"/>
          </p:nvPr>
        </p:nvSpPr>
        <p:spPr>
          <a:xfrm>
            <a:off x="1192696" y="2388702"/>
            <a:ext cx="9819861" cy="2925419"/>
          </a:xfrm>
        </p:spPr>
        <p:txBody>
          <a:bodyPr>
            <a:normAutofit/>
          </a:bodyPr>
          <a:lstStyle/>
          <a:p>
            <a:pPr marL="0" indent="0" algn="just">
              <a:buNone/>
            </a:pPr>
            <a:r>
              <a:rPr lang="es-CO" sz="2200" dirty="0"/>
              <a:t>Los equipos que llegan a la Universidad en calidad de préstamo tienen el mismo proceso que una importación ordinaria, es decir, requiere un proceso de nacionalización ante la DIAN con una agencia de aduana, y esto se realiza bajo una modalidad denominada importación temporal, que implica la salida nuevamente del equipo del país a su lugar de origen. </a:t>
            </a:r>
          </a:p>
          <a:p>
            <a:pPr marL="0" indent="0" algn="just">
              <a:buNone/>
            </a:pPr>
            <a:endParaRPr lang="es-CO" sz="2200" dirty="0"/>
          </a:p>
          <a:p>
            <a:pPr marL="0" indent="0" algn="just">
              <a:buNone/>
            </a:pPr>
            <a:r>
              <a:rPr lang="es-CO" sz="2200" b="1" dirty="0"/>
              <a:t>Nota: </a:t>
            </a:r>
            <a:r>
              <a:rPr lang="es-CO" sz="2200" dirty="0"/>
              <a:t>no se puede traer un equipo bajo esta condición sin la autorización y revisión del Servicio de Compras. </a:t>
            </a:r>
          </a:p>
        </p:txBody>
      </p:sp>
    </p:spTree>
    <p:extLst>
      <p:ext uri="{BB962C8B-B14F-4D97-AF65-F5344CB8AC3E}">
        <p14:creationId xmlns:p14="http://schemas.microsoft.com/office/powerpoint/2010/main" val="317982095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806</Words>
  <Application>Microsoft Office PowerPoint</Application>
  <PresentationFormat>Panorámica</PresentationFormat>
  <Paragraphs>25</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Calibri Light</vt:lpstr>
      <vt:lpstr>Tema de Office</vt:lpstr>
      <vt:lpstr>Aspectos a tener en cuenta para compras internacionales</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Carol Tatiana Rodriguez Melgarejo</dc:creator>
  <cp:lastModifiedBy>Carol Tatiana Rodriguez Melgarejo</cp:lastModifiedBy>
  <cp:revision>10</cp:revision>
  <dcterms:created xsi:type="dcterms:W3CDTF">2021-07-22T14:58:18Z</dcterms:created>
  <dcterms:modified xsi:type="dcterms:W3CDTF">2021-08-12T18:41:25Z</dcterms:modified>
</cp:coreProperties>
</file>